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814" r:id="rId2"/>
    <p:sldId id="1792" r:id="rId3"/>
    <p:sldId id="819" r:id="rId4"/>
    <p:sldId id="815" r:id="rId5"/>
    <p:sldId id="1787" r:id="rId6"/>
    <p:sldId id="816" r:id="rId7"/>
    <p:sldId id="1789" r:id="rId8"/>
    <p:sldId id="1788" r:id="rId9"/>
    <p:sldId id="1793" r:id="rId10"/>
    <p:sldId id="818" r:id="rId11"/>
    <p:sldId id="822" r:id="rId12"/>
    <p:sldId id="820" r:id="rId13"/>
    <p:sldId id="823" r:id="rId14"/>
    <p:sldId id="824" r:id="rId15"/>
    <p:sldId id="1790" r:id="rId16"/>
    <p:sldId id="1791" r:id="rId17"/>
    <p:sldId id="1786"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CCFF"/>
    <a:srgbClr val="00FF99"/>
    <a:srgbClr val="D0CFD0"/>
    <a:srgbClr val="DDDDDD"/>
    <a:srgbClr val="E3E1E3"/>
    <a:srgbClr val="0911FF"/>
    <a:srgbClr val="0908FF"/>
    <a:srgbClr val="FFAA0B"/>
    <a:srgbClr val="060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9" autoAdjust="0"/>
    <p:restoredTop sz="78580" autoAdjust="0"/>
  </p:normalViewPr>
  <p:slideViewPr>
    <p:cSldViewPr>
      <p:cViewPr varScale="1">
        <p:scale>
          <a:sx n="113" d="100"/>
          <a:sy n="113" d="100"/>
        </p:scale>
        <p:origin x="138" y="67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5" tIns="46582" rIns="93165" bIns="46582" rtlCol="0"/>
          <a:lstStyle>
            <a:lvl1pPr algn="l">
              <a:defRPr sz="1200"/>
            </a:lvl1pPr>
          </a:lstStyle>
          <a:p>
            <a:endParaRPr lang="en-CA"/>
          </a:p>
        </p:txBody>
      </p:sp>
      <p:sp>
        <p:nvSpPr>
          <p:cNvPr id="3" name="Date Placeholder 2"/>
          <p:cNvSpPr>
            <a:spLocks noGrp="1"/>
          </p:cNvSpPr>
          <p:nvPr>
            <p:ph type="dt" sz="quarter" idx="1"/>
          </p:nvPr>
        </p:nvSpPr>
        <p:spPr>
          <a:xfrm>
            <a:off x="3970938" y="0"/>
            <a:ext cx="3037840" cy="464820"/>
          </a:xfrm>
          <a:prstGeom prst="rect">
            <a:avLst/>
          </a:prstGeom>
        </p:spPr>
        <p:txBody>
          <a:bodyPr vert="horz" lIns="93165" tIns="46582" rIns="93165" bIns="46582" rtlCol="0"/>
          <a:lstStyle>
            <a:lvl1pPr algn="r">
              <a:defRPr sz="1200"/>
            </a:lvl1pPr>
          </a:lstStyle>
          <a:p>
            <a:fld id="{9CE91717-0606-42BA-88BC-645A0AB12BB6}" type="datetimeFigureOut">
              <a:rPr lang="en-CA" smtClean="0"/>
              <a:pPr/>
              <a:t>2025-11-17</a:t>
            </a:fld>
            <a:endParaRPr lang="en-CA"/>
          </a:p>
        </p:txBody>
      </p:sp>
      <p:sp>
        <p:nvSpPr>
          <p:cNvPr id="4" name="Footer Placeholder 3"/>
          <p:cNvSpPr>
            <a:spLocks noGrp="1"/>
          </p:cNvSpPr>
          <p:nvPr>
            <p:ph type="ftr" sz="quarter" idx="2"/>
          </p:nvPr>
        </p:nvSpPr>
        <p:spPr>
          <a:xfrm>
            <a:off x="0" y="8829966"/>
            <a:ext cx="3037840" cy="464820"/>
          </a:xfrm>
          <a:prstGeom prst="rect">
            <a:avLst/>
          </a:prstGeom>
        </p:spPr>
        <p:txBody>
          <a:bodyPr vert="horz" lIns="93165" tIns="46582" rIns="93165" bIns="46582"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3165" tIns="46582" rIns="93165" bIns="46582" rtlCol="0" anchor="b"/>
          <a:lstStyle>
            <a:lvl1pPr algn="r">
              <a:defRPr sz="1200"/>
            </a:lvl1pPr>
          </a:lstStyle>
          <a:p>
            <a:fld id="{8CCC4D4E-463D-48E7-BEB1-0AB4BE6A3C11}" type="slidenum">
              <a:rPr lang="en-CA" smtClean="0"/>
              <a:pPr/>
              <a:t>‹#›</a:t>
            </a:fld>
            <a:endParaRPr lang="en-CA"/>
          </a:p>
        </p:txBody>
      </p:sp>
    </p:spTree>
    <p:extLst>
      <p:ext uri="{BB962C8B-B14F-4D97-AF65-F5344CB8AC3E}">
        <p14:creationId xmlns:p14="http://schemas.microsoft.com/office/powerpoint/2010/main" val="2852126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5" tIns="46582" rIns="93165" bIns="46582"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65" tIns="46582" rIns="93165" bIns="46582" rtlCol="0"/>
          <a:lstStyle>
            <a:lvl1pPr algn="r">
              <a:defRPr sz="1200"/>
            </a:lvl1pPr>
          </a:lstStyle>
          <a:p>
            <a:fld id="{83270685-4A16-489C-A9EB-E95FFDEA9F9B}" type="datetimeFigureOut">
              <a:rPr lang="en-CA" smtClean="0"/>
              <a:pPr/>
              <a:t>2025-11-14</a:t>
            </a:fld>
            <a:endParaRPr lang="en-CA"/>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5" tIns="46582" rIns="93165" bIns="46582" rtlCol="0" anchor="ctr"/>
          <a:lstStyle/>
          <a:p>
            <a:endParaRPr lang="en-CA"/>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5" tIns="46582" rIns="93165" bIns="4658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6"/>
            <a:ext cx="3037840" cy="464820"/>
          </a:xfrm>
          <a:prstGeom prst="rect">
            <a:avLst/>
          </a:prstGeom>
        </p:spPr>
        <p:txBody>
          <a:bodyPr vert="horz" lIns="93165" tIns="46582" rIns="93165" bIns="46582"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165" tIns="46582" rIns="93165" bIns="46582" rtlCol="0" anchor="b"/>
          <a:lstStyle>
            <a:lvl1pPr algn="r">
              <a:defRPr sz="1200"/>
            </a:lvl1pPr>
          </a:lstStyle>
          <a:p>
            <a:fld id="{D66826B0-C107-44AF-BD63-95CBFECE6FA6}" type="slidenum">
              <a:rPr lang="en-CA" smtClean="0"/>
              <a:pPr/>
              <a:t>‹#›</a:t>
            </a:fld>
            <a:endParaRPr lang="en-CA"/>
          </a:p>
        </p:txBody>
      </p:sp>
    </p:spTree>
    <p:extLst>
      <p:ext uri="{BB962C8B-B14F-4D97-AF65-F5344CB8AC3E}">
        <p14:creationId xmlns:p14="http://schemas.microsoft.com/office/powerpoint/2010/main" val="128777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2025-11-14</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2025-11-14</a:t>
            </a:fld>
            <a:endParaRPr lang="en-CA"/>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2025-11-14</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4"/>
            <a:ext cx="4011084" cy="1162051"/>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2025-11-14</a:t>
            </a:fld>
            <a:endParaRPr lang="en-CA"/>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42"/>
            <a:ext cx="73152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2025-11-14</a:t>
            </a:fld>
            <a:endParaRPr lang="en-CA"/>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2025-11-14</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2025-11-14</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2025-11-14</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CA" dirty="0"/>
            </a:lvl1pPr>
          </a:lstStyle>
          <a:p>
            <a:pPr lvl="0"/>
            <a:r>
              <a:rPr lang="en-US" dirty="0"/>
              <a:t>Click to edit Master title style</a:t>
            </a:r>
            <a:endParaRPr lang="en-CA" dirty="0"/>
          </a:p>
        </p:txBody>
      </p:sp>
      <p:sp>
        <p:nvSpPr>
          <p:cNvPr id="3" name="Date Placeholder 2"/>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2025-11-14</a:t>
            </a:fld>
            <a:endParaRPr lang="en-CA"/>
          </a:p>
        </p:txBody>
      </p:sp>
      <p:sp>
        <p:nvSpPr>
          <p:cNvPr id="4" name="Footer Placeholder 3"/>
          <p:cNvSpPr>
            <a:spLocks noGrp="1"/>
          </p:cNvSpPr>
          <p:nvPr>
            <p:ph type="ftr" sz="quarter" idx="11"/>
          </p:nvPr>
        </p:nvSpPr>
        <p:spPr>
          <a:xfrm>
            <a:off x="4165600" y="6356355"/>
            <a:ext cx="38608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Video 5" descr="A black and white photo of a city&#10;&#10;Description automatically generated with low confidence">
            <a:extLst>
              <a:ext uri="{FF2B5EF4-FFF2-40B4-BE49-F238E27FC236}">
                <a16:creationId xmlns:a16="http://schemas.microsoft.com/office/drawing/2014/main" id="{2C88072A-5BC1-A252-1C33-71ECDEFCE081}"/>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14507" r="-1" b="12372"/>
          <a:stretch/>
        </p:blipFill>
        <p:spPr>
          <a:xfrm>
            <a:off x="-794591" y="-146991"/>
            <a:ext cx="13361557" cy="7151982"/>
          </a:xfrm>
          <a:prstGeom prst="rect">
            <a:avLst/>
          </a:prstGeom>
          <a:noFill/>
        </p:spPr>
      </p:pic>
      <p:sp>
        <p:nvSpPr>
          <p:cNvPr id="2" name="Title 1"/>
          <p:cNvSpPr>
            <a:spLocks noGrp="1"/>
          </p:cNvSpPr>
          <p:nvPr>
            <p:ph type="title"/>
          </p:nvPr>
        </p:nvSpPr>
        <p:spPr>
          <a:xfrm>
            <a:off x="545990" y="142175"/>
            <a:ext cx="10972800" cy="571500"/>
          </a:xfrm>
        </p:spPr>
        <p:txBody>
          <a:bodyPr>
            <a:noAutofit/>
            <a:scene3d>
              <a:camera prst="orthographicFront"/>
              <a:lightRig rig="brightRoom" dir="t"/>
            </a:scene3d>
            <a:sp3d extrusionH="57150" contourW="6350" prstMaterial="plastic">
              <a:bevelT w="20320" h="20320" prst="softRound"/>
              <a:contourClr>
                <a:schemeClr val="accent1">
                  <a:tint val="100000"/>
                  <a:shade val="100000"/>
                  <a:hueMod val="100000"/>
                  <a:satMod val="100000"/>
                </a:schemeClr>
              </a:contourClr>
            </a:sp3d>
          </a:bodyPr>
          <a:lstStyle>
            <a:lvl1pPr>
              <a:defRPr lang="en-CA" sz="3600" b="1" i="0" kern="1200" cap="small" baseline="0" dirty="0">
                <a:solidFill>
                  <a:srgbClr val="FFFF00"/>
                </a:solidFill>
                <a:effectLst>
                  <a:outerShdw blurRad="38100" dist="38100" dir="2700000" algn="tl">
                    <a:srgbClr val="000000">
                      <a:alpha val="43137"/>
                    </a:srgbClr>
                  </a:outerShdw>
                </a:effectLst>
                <a:latin typeface="Montserrat ExtraBold" panose="00000900000000000000" pitchFamily="2" charset="0"/>
                <a:ea typeface="+mj-ea"/>
                <a:cs typeface="+mj-cs"/>
              </a:defRPr>
            </a:lvl1pPr>
          </a:lstStyle>
          <a:p>
            <a:r>
              <a:rPr lang="en-US" dirty="0"/>
              <a:t>Click to edit Master title style</a:t>
            </a:r>
            <a:endParaRPr lang="en-CA" dirty="0"/>
          </a:p>
        </p:txBody>
      </p:sp>
      <p:sp>
        <p:nvSpPr>
          <p:cNvPr id="7" name="Text Placeholder 6">
            <a:extLst>
              <a:ext uri="{FF2B5EF4-FFF2-40B4-BE49-F238E27FC236}">
                <a16:creationId xmlns:a16="http://schemas.microsoft.com/office/drawing/2014/main" id="{10C3A4F4-9650-69BB-A30E-E5491198F423}"/>
              </a:ext>
            </a:extLst>
          </p:cNvPr>
          <p:cNvSpPr>
            <a:spLocks noGrp="1"/>
          </p:cNvSpPr>
          <p:nvPr>
            <p:ph type="body" sz="quarter" idx="11" hasCustomPrompt="1"/>
          </p:nvPr>
        </p:nvSpPr>
        <p:spPr>
          <a:xfrm>
            <a:off x="2176184" y="5547682"/>
            <a:ext cx="8099803" cy="571500"/>
          </a:xfrm>
        </p:spPr>
        <p:txBody>
          <a:bodyPr>
            <a:noAutofit/>
          </a:bodyPr>
          <a:lstStyle>
            <a:lvl1pPr marL="0" indent="0" algn="ctr">
              <a:buNone/>
              <a:defRPr sz="2400">
                <a:ln>
                  <a:noFill/>
                </a:ln>
                <a:solidFill>
                  <a:srgbClr val="00FFFF"/>
                </a:solidFill>
                <a:effectLst>
                  <a:glow rad="101600">
                    <a:schemeClr val="tx1">
                      <a:alpha val="60000"/>
                    </a:schemeClr>
                  </a:glow>
                  <a:outerShdw blurRad="38100" dist="38100" dir="2700000" algn="tl">
                    <a:srgbClr val="000000">
                      <a:alpha val="43137"/>
                    </a:srgbClr>
                  </a:outerShdw>
                </a:effectLst>
              </a:defRPr>
            </a:lvl1pPr>
            <a:lvl2pPr>
              <a:defRPr sz="3600"/>
            </a:lvl2pPr>
            <a:lvl3pPr>
              <a:defRPr sz="2800"/>
            </a:lvl3pPr>
            <a:lvl4pPr>
              <a:defRPr sz="2400"/>
            </a:lvl4pPr>
            <a:lvl5pPr>
              <a:defRPr sz="2400"/>
            </a:lvl5pPr>
          </a:lstStyle>
          <a:p>
            <a:pPr lvl="0"/>
            <a:r>
              <a:rPr lang="en-US" dirty="0"/>
              <a:t>…</a:t>
            </a:r>
            <a:endParaRPr lang="en-CA" dirty="0"/>
          </a:p>
        </p:txBody>
      </p:sp>
      <p:sp>
        <p:nvSpPr>
          <p:cNvPr id="4" name="TextBox 3">
            <a:extLst>
              <a:ext uri="{FF2B5EF4-FFF2-40B4-BE49-F238E27FC236}">
                <a16:creationId xmlns:a16="http://schemas.microsoft.com/office/drawing/2014/main" id="{69CD2558-4EF8-42F5-E0BB-943A82FE395E}"/>
              </a:ext>
            </a:extLst>
          </p:cNvPr>
          <p:cNvSpPr txBox="1"/>
          <p:nvPr userDrawn="1"/>
        </p:nvSpPr>
        <p:spPr>
          <a:xfrm>
            <a:off x="3579368" y="1491915"/>
            <a:ext cx="5293437" cy="3154710"/>
          </a:xfrm>
          <a:prstGeom prst="rect">
            <a:avLst/>
          </a:prstGeom>
          <a:noFill/>
          <a:effectLst>
            <a:glow rad="228600">
              <a:srgbClr val="FF00FF">
                <a:alpha val="40000"/>
              </a:srgbClr>
            </a:glow>
          </a:effectLst>
          <a:scene3d>
            <a:camera prst="orthographicFront"/>
            <a:lightRig rig="threePt" dir="t"/>
          </a:scene3d>
          <a:sp3d>
            <a:bevelT/>
          </a:sp3d>
        </p:spPr>
        <p:txBody>
          <a:bodyPr wrap="none" rtlCol="0">
            <a:spAutoFit/>
          </a:bodyPr>
          <a:lstStyle/>
          <a:p>
            <a:r>
              <a:rPr lang="en-US" sz="19900" b="1" dirty="0">
                <a:ln>
                  <a:solidFill>
                    <a:schemeClr val="tx1"/>
                  </a:solidFill>
                </a:ln>
                <a:solidFill>
                  <a:schemeClr val="bg1"/>
                </a:solidFill>
                <a:effectLst>
                  <a:glow rad="127000">
                    <a:srgbClr val="00FFFF"/>
                  </a:glow>
                </a:effectLst>
                <a:latin typeface="Mistral" panose="03090702030407020403" pitchFamily="66" charset="0"/>
              </a:rPr>
              <a:t>Demo!</a:t>
            </a:r>
            <a:endParaRPr lang="en-CA" sz="19900" b="1" dirty="0">
              <a:ln>
                <a:solidFill>
                  <a:schemeClr val="tx1"/>
                </a:solidFill>
              </a:ln>
              <a:solidFill>
                <a:schemeClr val="bg1"/>
              </a:solidFill>
              <a:effectLst>
                <a:glow rad="127000">
                  <a:srgbClr val="00FFFF"/>
                </a:glow>
              </a:effectLst>
              <a:latin typeface="Mistral" panose="03090702030407020403" pitchFamily="66" charset="0"/>
            </a:endParaRPr>
          </a:p>
        </p:txBody>
      </p:sp>
    </p:spTree>
    <p:extLst>
      <p:ext uri="{BB962C8B-B14F-4D97-AF65-F5344CB8AC3E}">
        <p14:creationId xmlns:p14="http://schemas.microsoft.com/office/powerpoint/2010/main" val="24584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mute="1">
                <p:cTn id="17" repeatCount="indefinite" fill="hold" display="0">
                  <p:stCondLst>
                    <p:cond delay="indefinite"/>
                  </p:stCondLst>
                </p:cTn>
                <p:tgtEl>
                  <p:spTgt spid="3"/>
                </p:tgtEl>
              </p:cMediaNode>
            </p:video>
          </p:childTnLst>
        </p:cTn>
      </p:par>
    </p:tnLst>
    <p:bldLst>
      <p:bldP spid="4" grpId="0"/>
      <p:bldP spid="4"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https://hdwallsource.com/img/2014/7/cool-computer-backgrounds-27940-28662-hd-wallpapers.jpg">
            <a:extLst>
              <a:ext uri="{FF2B5EF4-FFF2-40B4-BE49-F238E27FC236}">
                <a16:creationId xmlns:a16="http://schemas.microsoft.com/office/drawing/2014/main" id="{BBD2BBF7-9E82-D807-DA2C-AFE5AC0509BA}"/>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946" b="6025"/>
          <a:stretch/>
        </p:blipFill>
        <p:spPr bwMode="auto">
          <a:xfrm>
            <a:off x="0" y="43706"/>
            <a:ext cx="12246512" cy="6814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8CDD70-555E-CF2E-7ED6-B21513911482}"/>
              </a:ext>
            </a:extLst>
          </p:cNvPr>
          <p:cNvSpPr txBox="1"/>
          <p:nvPr userDrawn="1"/>
        </p:nvSpPr>
        <p:spPr>
          <a:xfrm>
            <a:off x="3684780" y="0"/>
            <a:ext cx="4477508" cy="1569660"/>
          </a:xfrm>
          <a:prstGeom prst="rect">
            <a:avLst/>
          </a:prstGeom>
          <a:noFill/>
          <a:effectLst>
            <a:glow rad="228600">
              <a:srgbClr val="FF00FF">
                <a:alpha val="40000"/>
              </a:srgbClr>
            </a:glow>
          </a:effectLst>
          <a:scene3d>
            <a:camera prst="orthographicFront"/>
            <a:lightRig rig="threePt" dir="t"/>
          </a:scene3d>
          <a:sp3d>
            <a:bevelT/>
          </a:sp3d>
        </p:spPr>
        <p:txBody>
          <a:bodyPr wrap="none" rtlCol="0">
            <a:spAutoFit/>
          </a:bodyPr>
          <a:lstStyle/>
          <a:p>
            <a:r>
              <a:rPr lang="en-US" sz="9600" b="1" dirty="0">
                <a:ln>
                  <a:solidFill>
                    <a:schemeClr val="tx1"/>
                  </a:solidFill>
                </a:ln>
                <a:solidFill>
                  <a:schemeClr val="bg1"/>
                </a:solidFill>
                <a:effectLst>
                  <a:glow rad="127000">
                    <a:srgbClr val="FF00FF"/>
                  </a:glow>
                </a:effectLst>
                <a:latin typeface="Mistral" panose="03090702030407020403" pitchFamily="66" charset="0"/>
              </a:rPr>
              <a:t>Your Turn!</a:t>
            </a:r>
            <a:endParaRPr lang="en-CA" sz="9600" b="1" dirty="0">
              <a:ln>
                <a:solidFill>
                  <a:schemeClr val="tx1"/>
                </a:solidFill>
              </a:ln>
              <a:solidFill>
                <a:schemeClr val="bg1"/>
              </a:solidFill>
              <a:effectLst>
                <a:glow rad="127000">
                  <a:srgbClr val="FF00FF"/>
                </a:glow>
              </a:effectLst>
              <a:latin typeface="Mistral" panose="03090702030407020403" pitchFamily="66" charset="0"/>
            </a:endParaRPr>
          </a:p>
        </p:txBody>
      </p:sp>
      <p:sp>
        <p:nvSpPr>
          <p:cNvPr id="2" name="Title 1">
            <a:extLst>
              <a:ext uri="{FF2B5EF4-FFF2-40B4-BE49-F238E27FC236}">
                <a16:creationId xmlns:a16="http://schemas.microsoft.com/office/drawing/2014/main" id="{419FCBDC-5263-389A-55E0-DA9595ECD092}"/>
              </a:ext>
            </a:extLst>
          </p:cNvPr>
          <p:cNvSpPr>
            <a:spLocks noGrp="1"/>
          </p:cNvSpPr>
          <p:nvPr>
            <p:ph type="title"/>
          </p:nvPr>
        </p:nvSpPr>
        <p:spPr>
          <a:xfrm>
            <a:off x="437134" y="2071544"/>
            <a:ext cx="10972800" cy="571500"/>
          </a:xfrm>
        </p:spPr>
        <p:txBody>
          <a:bodyPr>
            <a:noAutofit/>
          </a:bodyPr>
          <a:lstStyle>
            <a:lvl1pPr>
              <a:defRPr sz="3200">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2179488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Content with Caption">
    <p:spTree>
      <p:nvGrpSpPr>
        <p:cNvPr id="1" name=""/>
        <p:cNvGrpSpPr/>
        <p:nvPr/>
      </p:nvGrpSpPr>
      <p:grpSpPr>
        <a:xfrm>
          <a:off x="0" y="0"/>
          <a:ext cx="0" cy="0"/>
          <a:chOff x="0" y="0"/>
          <a:chExt cx="0" cy="0"/>
        </a:xfrm>
      </p:grpSpPr>
      <p:sp>
        <p:nvSpPr>
          <p:cNvPr id="8" name="Rectangle 7"/>
          <p:cNvSpPr/>
          <p:nvPr userDrawn="1"/>
        </p:nvSpPr>
        <p:spPr>
          <a:xfrm>
            <a:off x="10032438" y="68626"/>
            <a:ext cx="2113557"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CA" sz="2400" b="1">
                <a:effectLst>
                  <a:outerShdw blurRad="38100" dist="38100" dir="2700000" algn="tl">
                    <a:srgbClr val="000000">
                      <a:alpha val="43137"/>
                    </a:srgbClr>
                  </a:outerShdw>
                </a:effectLst>
              </a:rPr>
              <a:t>Method</a:t>
            </a:r>
          </a:p>
        </p:txBody>
      </p:sp>
      <p:sp>
        <p:nvSpPr>
          <p:cNvPr id="9" name="Rectangle 8"/>
          <p:cNvSpPr/>
          <p:nvPr userDrawn="1"/>
        </p:nvSpPr>
        <p:spPr>
          <a:xfrm>
            <a:off x="2977269" y="66234"/>
            <a:ext cx="7055168"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Heap</a:t>
            </a:r>
          </a:p>
        </p:txBody>
      </p:sp>
      <p:sp>
        <p:nvSpPr>
          <p:cNvPr id="10" name="Rectangle 9"/>
          <p:cNvSpPr/>
          <p:nvPr userDrawn="1"/>
        </p:nvSpPr>
        <p:spPr>
          <a:xfrm>
            <a:off x="46129" y="61270"/>
            <a:ext cx="2918440"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Stack</a:t>
            </a:r>
          </a:p>
        </p:txBody>
      </p:sp>
      <p:sp>
        <p:nvSpPr>
          <p:cNvPr id="2" name="Rectangle 1">
            <a:extLst>
              <a:ext uri="{FF2B5EF4-FFF2-40B4-BE49-F238E27FC236}">
                <a16:creationId xmlns:a16="http://schemas.microsoft.com/office/drawing/2014/main" id="{50E05572-4E65-4283-95F3-E0F8B13F3161}"/>
              </a:ext>
            </a:extLst>
          </p:cNvPr>
          <p:cNvSpPr/>
          <p:nvPr userDrawn="1"/>
        </p:nvSpPr>
        <p:spPr>
          <a:xfrm>
            <a:off x="46130" y="30634"/>
            <a:ext cx="12099741" cy="67967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sz="2400"/>
          </a:p>
        </p:txBody>
      </p:sp>
      <p:sp>
        <p:nvSpPr>
          <p:cNvPr id="5" name="Text Placeholder 4">
            <a:extLst>
              <a:ext uri="{FF2B5EF4-FFF2-40B4-BE49-F238E27FC236}">
                <a16:creationId xmlns:a16="http://schemas.microsoft.com/office/drawing/2014/main" id="{35933514-11B1-4F50-B6FE-4E02F054731D}"/>
              </a:ext>
            </a:extLst>
          </p:cNvPr>
          <p:cNvSpPr>
            <a:spLocks noGrp="1"/>
          </p:cNvSpPr>
          <p:nvPr>
            <p:ph type="body" sz="quarter" idx="10"/>
          </p:nvPr>
        </p:nvSpPr>
        <p:spPr>
          <a:xfrm>
            <a:off x="998008" y="1132266"/>
            <a:ext cx="10195984" cy="54504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Title 2">
            <a:extLst>
              <a:ext uri="{FF2B5EF4-FFF2-40B4-BE49-F238E27FC236}">
                <a16:creationId xmlns:a16="http://schemas.microsoft.com/office/drawing/2014/main" id="{DB52FCD5-91CA-4309-A525-895102F41739}"/>
              </a:ext>
            </a:extLst>
          </p:cNvPr>
          <p:cNvSpPr>
            <a:spLocks noGrp="1"/>
          </p:cNvSpPr>
          <p:nvPr>
            <p:ph type="title"/>
          </p:nvPr>
        </p:nvSpPr>
        <p:spPr>
          <a:xfrm>
            <a:off x="530469" y="-194278"/>
            <a:ext cx="10972800" cy="1143000"/>
          </a:xfrm>
        </p:spPr>
        <p:txBody>
          <a:bodyPr/>
          <a:lstStyle/>
          <a:p>
            <a:r>
              <a:rPr lang="en-US"/>
              <a:t>Click to edit Master title style</a:t>
            </a:r>
            <a:endParaRPr lang="en-CA"/>
          </a:p>
        </p:txBody>
      </p:sp>
    </p:spTree>
    <p:extLst>
      <p:ext uri="{BB962C8B-B14F-4D97-AF65-F5344CB8AC3E}">
        <p14:creationId xmlns:p14="http://schemas.microsoft.com/office/powerpoint/2010/main" val="164765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8" name="Rectangle 7"/>
          <p:cNvSpPr/>
          <p:nvPr userDrawn="1"/>
        </p:nvSpPr>
        <p:spPr>
          <a:xfrm>
            <a:off x="10032438" y="68626"/>
            <a:ext cx="2113557"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CA" sz="2400" b="1">
                <a:effectLst>
                  <a:outerShdw blurRad="38100" dist="38100" dir="2700000" algn="tl">
                    <a:srgbClr val="000000">
                      <a:alpha val="43137"/>
                    </a:srgbClr>
                  </a:outerShdw>
                </a:effectLst>
              </a:rPr>
              <a:t>Method</a:t>
            </a:r>
          </a:p>
        </p:txBody>
      </p:sp>
      <p:sp>
        <p:nvSpPr>
          <p:cNvPr id="9" name="Rectangle 8"/>
          <p:cNvSpPr/>
          <p:nvPr userDrawn="1"/>
        </p:nvSpPr>
        <p:spPr>
          <a:xfrm>
            <a:off x="2977269" y="66234"/>
            <a:ext cx="7055168"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Heap</a:t>
            </a:r>
          </a:p>
        </p:txBody>
      </p:sp>
      <p:sp>
        <p:nvSpPr>
          <p:cNvPr id="10" name="Rectangle 9"/>
          <p:cNvSpPr/>
          <p:nvPr userDrawn="1"/>
        </p:nvSpPr>
        <p:spPr>
          <a:xfrm>
            <a:off x="46129" y="61270"/>
            <a:ext cx="2918440"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Stack</a:t>
            </a:r>
          </a:p>
        </p:txBody>
      </p:sp>
      <p:sp>
        <p:nvSpPr>
          <p:cNvPr id="2" name="Rectangle 1">
            <a:extLst>
              <a:ext uri="{FF2B5EF4-FFF2-40B4-BE49-F238E27FC236}">
                <a16:creationId xmlns:a16="http://schemas.microsoft.com/office/drawing/2014/main" id="{50E05572-4E65-4283-95F3-E0F8B13F3161}"/>
              </a:ext>
            </a:extLst>
          </p:cNvPr>
          <p:cNvSpPr/>
          <p:nvPr userDrawn="1"/>
        </p:nvSpPr>
        <p:spPr>
          <a:xfrm>
            <a:off x="46130" y="30634"/>
            <a:ext cx="12099741" cy="6796731"/>
          </a:xfrm>
          <a:prstGeom prst="rect">
            <a:avLst/>
          </a:prstGeom>
          <a:solidFill>
            <a:srgbClr val="FF00F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sz="2400"/>
          </a:p>
        </p:txBody>
      </p:sp>
      <p:sp>
        <p:nvSpPr>
          <p:cNvPr id="5" name="Text Placeholder 4">
            <a:extLst>
              <a:ext uri="{FF2B5EF4-FFF2-40B4-BE49-F238E27FC236}">
                <a16:creationId xmlns:a16="http://schemas.microsoft.com/office/drawing/2014/main" id="{35933514-11B1-4F50-B6FE-4E02F054731D}"/>
              </a:ext>
            </a:extLst>
          </p:cNvPr>
          <p:cNvSpPr>
            <a:spLocks noGrp="1"/>
          </p:cNvSpPr>
          <p:nvPr>
            <p:ph type="body" sz="quarter" idx="10"/>
          </p:nvPr>
        </p:nvSpPr>
        <p:spPr>
          <a:xfrm>
            <a:off x="998008" y="1132266"/>
            <a:ext cx="10195984" cy="54504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Title 2">
            <a:extLst>
              <a:ext uri="{FF2B5EF4-FFF2-40B4-BE49-F238E27FC236}">
                <a16:creationId xmlns:a16="http://schemas.microsoft.com/office/drawing/2014/main" id="{DB52FCD5-91CA-4309-A525-895102F41739}"/>
              </a:ext>
            </a:extLst>
          </p:cNvPr>
          <p:cNvSpPr>
            <a:spLocks noGrp="1"/>
          </p:cNvSpPr>
          <p:nvPr>
            <p:ph type="title"/>
          </p:nvPr>
        </p:nvSpPr>
        <p:spPr>
          <a:xfrm>
            <a:off x="530469" y="-194278"/>
            <a:ext cx="10972800" cy="1143000"/>
          </a:xfrm>
        </p:spPr>
        <p:txBody>
          <a:bodyPr/>
          <a:lstStyle/>
          <a:p>
            <a:r>
              <a:rPr lang="en-US"/>
              <a:t>Click to edit Master title style</a:t>
            </a:r>
            <a:endParaRPr lang="en-CA"/>
          </a:p>
        </p:txBody>
      </p:sp>
    </p:spTree>
    <p:extLst>
      <p:ext uri="{BB962C8B-B14F-4D97-AF65-F5344CB8AC3E}">
        <p14:creationId xmlns:p14="http://schemas.microsoft.com/office/powerpoint/2010/main" val="213778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https://hdwallsource.com/img/2014/7/cool-computer-backgrounds-27940-28662-hd-wallpapers.jpg">
            <a:extLst>
              <a:ext uri="{FF2B5EF4-FFF2-40B4-BE49-F238E27FC236}">
                <a16:creationId xmlns:a16="http://schemas.microsoft.com/office/drawing/2014/main" id="{BBD2BBF7-9E82-D807-DA2C-AFE5AC0509BA}"/>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946" b="6025"/>
          <a:stretch/>
        </p:blipFill>
        <p:spPr bwMode="auto">
          <a:xfrm>
            <a:off x="0" y="43706"/>
            <a:ext cx="12246512" cy="6814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8CDD70-555E-CF2E-7ED6-B21513911482}"/>
              </a:ext>
            </a:extLst>
          </p:cNvPr>
          <p:cNvSpPr txBox="1"/>
          <p:nvPr userDrawn="1"/>
        </p:nvSpPr>
        <p:spPr>
          <a:xfrm>
            <a:off x="3684780" y="0"/>
            <a:ext cx="4477508" cy="1569660"/>
          </a:xfrm>
          <a:prstGeom prst="rect">
            <a:avLst/>
          </a:prstGeom>
          <a:noFill/>
          <a:effectLst>
            <a:glow rad="228600">
              <a:srgbClr val="FF00FF">
                <a:alpha val="40000"/>
              </a:srgbClr>
            </a:glow>
          </a:effectLst>
          <a:scene3d>
            <a:camera prst="orthographicFront"/>
            <a:lightRig rig="threePt" dir="t"/>
          </a:scene3d>
          <a:sp3d>
            <a:bevelT/>
          </a:sp3d>
        </p:spPr>
        <p:txBody>
          <a:bodyPr wrap="none" rtlCol="0">
            <a:spAutoFit/>
          </a:bodyPr>
          <a:lstStyle/>
          <a:p>
            <a:r>
              <a:rPr lang="en-US" sz="9600" b="1" dirty="0">
                <a:ln>
                  <a:solidFill>
                    <a:schemeClr val="tx1"/>
                  </a:solidFill>
                </a:ln>
                <a:solidFill>
                  <a:schemeClr val="bg1"/>
                </a:solidFill>
                <a:effectLst>
                  <a:glow rad="127000">
                    <a:srgbClr val="FF00FF"/>
                  </a:glow>
                </a:effectLst>
                <a:latin typeface="Mistral" panose="03090702030407020403" pitchFamily="66" charset="0"/>
              </a:rPr>
              <a:t>Your Turn!</a:t>
            </a:r>
            <a:endParaRPr lang="en-CA" sz="9600" b="1" dirty="0">
              <a:ln>
                <a:solidFill>
                  <a:schemeClr val="tx1"/>
                </a:solidFill>
              </a:ln>
              <a:solidFill>
                <a:schemeClr val="bg1"/>
              </a:solidFill>
              <a:effectLst>
                <a:glow rad="127000">
                  <a:srgbClr val="FF00FF"/>
                </a:glow>
              </a:effectLst>
              <a:latin typeface="Mistral" panose="03090702030407020403" pitchFamily="66" charset="0"/>
            </a:endParaRPr>
          </a:p>
        </p:txBody>
      </p:sp>
      <p:sp>
        <p:nvSpPr>
          <p:cNvPr id="2" name="Title 1">
            <a:extLst>
              <a:ext uri="{FF2B5EF4-FFF2-40B4-BE49-F238E27FC236}">
                <a16:creationId xmlns:a16="http://schemas.microsoft.com/office/drawing/2014/main" id="{419FCBDC-5263-389A-55E0-DA9595ECD092}"/>
              </a:ext>
            </a:extLst>
          </p:cNvPr>
          <p:cNvSpPr>
            <a:spLocks noGrp="1"/>
          </p:cNvSpPr>
          <p:nvPr>
            <p:ph type="title"/>
          </p:nvPr>
        </p:nvSpPr>
        <p:spPr>
          <a:xfrm>
            <a:off x="437134" y="2071544"/>
            <a:ext cx="10972800" cy="571500"/>
          </a:xfrm>
        </p:spPr>
        <p:txBody>
          <a:bodyPr>
            <a:noAutofit/>
          </a:bodyPr>
          <a:lstStyle>
            <a:lvl1pPr>
              <a:defRPr sz="3200">
                <a:solidFill>
                  <a:schemeClr val="bg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3535899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73"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2025-11-14</a:t>
            </a:fld>
            <a:endParaRPr lang="en-CA"/>
          </a:p>
        </p:txBody>
      </p:sp>
      <p:sp>
        <p:nvSpPr>
          <p:cNvPr id="8" name="Footer Placeholder 7"/>
          <p:cNvSpPr>
            <a:spLocks noGrp="1"/>
          </p:cNvSpPr>
          <p:nvPr>
            <p:ph type="ftr" sz="quarter" idx="11"/>
          </p:nvPr>
        </p:nvSpPr>
        <p:spPr>
          <a:xfrm>
            <a:off x="4165600" y="6356355"/>
            <a:ext cx="38608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CC"/>
            </a:gs>
            <a:gs pos="95000">
              <a:schemeClr val="tx1">
                <a:lumMod val="95000"/>
                <a:lumOff val="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60" r:id="rId4"/>
    <p:sldLayoutId id="2147483661" r:id="rId5"/>
    <p:sldLayoutId id="2147483662" r:id="rId6"/>
    <p:sldLayoutId id="2147483663" r:id="rId7"/>
    <p:sldLayoutId id="2147483664" r:id="rId8"/>
    <p:sldLayoutId id="2147483653" r:id="rId9"/>
    <p:sldLayoutId id="2147483652" r:id="rId10"/>
    <p:sldLayoutId id="2147483651" r:id="rId11"/>
    <p:sldLayoutId id="2147483656" r:id="rId12"/>
    <p:sldLayoutId id="2147483657" r:id="rId13"/>
    <p:sldLayoutId id="2147483658" r:id="rId14"/>
    <p:sldLayoutId id="2147483659" r:id="rId15"/>
  </p:sldLayoutIdLst>
  <p:txStyles>
    <p:titleStyle>
      <a:lvl1pPr algn="ctr" defTabSz="914400" rtl="0" eaLnBrk="1" latinLnBrk="0" hangingPunct="1">
        <a:spcBef>
          <a:spcPct val="0"/>
        </a:spcBef>
        <a:buNone/>
        <a:defRPr sz="3200" b="1" i="0" kern="1200" cap="all" baseline="0">
          <a:solidFill>
            <a:srgbClr val="FFFF00"/>
          </a:solidFill>
          <a:effectLst>
            <a:outerShdw blurRad="38100" dist="38100" dir="2700000" algn="tl">
              <a:srgbClr val="000000">
                <a:alpha val="43137"/>
              </a:srgbClr>
            </a:outerShdw>
          </a:effectLst>
          <a:latin typeface="Montserrat ExtraBold" panose="00000900000000000000"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0E5BD-A64A-B3C5-295F-5E3F21290813}"/>
              </a:ext>
            </a:extLst>
          </p:cNvPr>
          <p:cNvSpPr>
            <a:spLocks noGrp="1"/>
          </p:cNvSpPr>
          <p:nvPr>
            <p:ph type="title"/>
          </p:nvPr>
        </p:nvSpPr>
        <p:spPr/>
        <p:txBody>
          <a:bodyPr/>
          <a:lstStyle/>
          <a:p>
            <a:r>
              <a:rPr lang="en-US" dirty="0"/>
              <a:t>Week 11 - </a:t>
            </a:r>
            <a:r>
              <a:rPr lang="en-US" dirty="0" err="1"/>
              <a:t>Css</a:t>
            </a:r>
            <a:r>
              <a:rPr lang="en-US" dirty="0"/>
              <a:t> grid</a:t>
            </a:r>
            <a:endParaRPr lang="en-CA" dirty="0"/>
          </a:p>
        </p:txBody>
      </p:sp>
      <p:pic>
        <p:nvPicPr>
          <p:cNvPr id="5" name="Picture 4">
            <a:extLst>
              <a:ext uri="{FF2B5EF4-FFF2-40B4-BE49-F238E27FC236}">
                <a16:creationId xmlns:a16="http://schemas.microsoft.com/office/drawing/2014/main" id="{66CF9A8B-01DA-3F99-B750-2D264533FC42}"/>
              </a:ext>
            </a:extLst>
          </p:cNvPr>
          <p:cNvPicPr>
            <a:picLocks noChangeAspect="1"/>
          </p:cNvPicPr>
          <p:nvPr/>
        </p:nvPicPr>
        <p:blipFill>
          <a:blip r:embed="rId2"/>
          <a:stretch>
            <a:fillRect/>
          </a:stretch>
        </p:blipFill>
        <p:spPr>
          <a:xfrm>
            <a:off x="2207568" y="1177469"/>
            <a:ext cx="7285714" cy="5371429"/>
          </a:xfrm>
          <a:prstGeom prst="rect">
            <a:avLst/>
          </a:prstGeom>
        </p:spPr>
      </p:pic>
    </p:spTree>
    <p:extLst>
      <p:ext uri="{BB962C8B-B14F-4D97-AF65-F5344CB8AC3E}">
        <p14:creationId xmlns:p14="http://schemas.microsoft.com/office/powerpoint/2010/main" val="3614841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D8BC3-9F1E-702A-F080-A3B0A70959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8CB6DBE-65D4-0D8D-CA1A-46357F782D61}"/>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8584CC0B-8F31-A6D5-B2E7-6D0C1C356169}"/>
              </a:ext>
            </a:extLst>
          </p:cNvPr>
          <p:cNvSpPr>
            <a:spLocks noGrp="1"/>
          </p:cNvSpPr>
          <p:nvPr>
            <p:ph type="body" sz="quarter" idx="11"/>
          </p:nvPr>
        </p:nvSpPr>
        <p:spPr/>
        <p:txBody>
          <a:bodyPr/>
          <a:lstStyle/>
          <a:p>
            <a:r>
              <a:rPr lang="en-US" dirty="0"/>
              <a:t>Grid  (span)</a:t>
            </a:r>
            <a:endParaRPr lang="en-CA" dirty="0"/>
          </a:p>
        </p:txBody>
      </p:sp>
    </p:spTree>
    <p:extLst>
      <p:ext uri="{BB962C8B-B14F-4D97-AF65-F5344CB8AC3E}">
        <p14:creationId xmlns:p14="http://schemas.microsoft.com/office/powerpoint/2010/main" val="1183523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D057D6-23B7-163D-7D53-8BFAA769FAD5}"/>
              </a:ext>
            </a:extLst>
          </p:cNvPr>
          <p:cNvSpPr>
            <a:spLocks noGrp="1"/>
          </p:cNvSpPr>
          <p:nvPr>
            <p:ph type="title"/>
          </p:nvPr>
        </p:nvSpPr>
        <p:spPr/>
        <p:txBody>
          <a:bodyPr/>
          <a:lstStyle/>
          <a:p>
            <a:r>
              <a:rPr lang="en-US" dirty="0"/>
              <a:t>yourturn2</a:t>
            </a:r>
            <a:endParaRPr lang="en-CA" dirty="0"/>
          </a:p>
        </p:txBody>
      </p:sp>
      <p:pic>
        <p:nvPicPr>
          <p:cNvPr id="6" name="Picture 5">
            <a:extLst>
              <a:ext uri="{FF2B5EF4-FFF2-40B4-BE49-F238E27FC236}">
                <a16:creationId xmlns:a16="http://schemas.microsoft.com/office/drawing/2014/main" id="{43CFF36D-C96F-48A9-AC10-5D670D6B6334}"/>
              </a:ext>
            </a:extLst>
          </p:cNvPr>
          <p:cNvPicPr>
            <a:picLocks noChangeAspect="1"/>
          </p:cNvPicPr>
          <p:nvPr/>
        </p:nvPicPr>
        <p:blipFill>
          <a:blip r:embed="rId2"/>
          <a:stretch>
            <a:fillRect/>
          </a:stretch>
        </p:blipFill>
        <p:spPr>
          <a:xfrm>
            <a:off x="4223792" y="2780928"/>
            <a:ext cx="3431916" cy="3440627"/>
          </a:xfrm>
          <a:prstGeom prst="rect">
            <a:avLst/>
          </a:prstGeom>
        </p:spPr>
      </p:pic>
    </p:spTree>
    <p:extLst>
      <p:ext uri="{BB962C8B-B14F-4D97-AF65-F5344CB8AC3E}">
        <p14:creationId xmlns:p14="http://schemas.microsoft.com/office/powerpoint/2010/main" val="188147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A14EB-3A42-ED77-8CAD-6E76F36172D5}"/>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965F1E05-211F-F749-77CB-F37636BEB678}"/>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3E24FA28-1972-5F21-4D31-0B6FFD3725EE}"/>
              </a:ext>
            </a:extLst>
          </p:cNvPr>
          <p:cNvPicPr>
            <a:picLocks noChangeAspect="1"/>
          </p:cNvPicPr>
          <p:nvPr/>
        </p:nvPicPr>
        <p:blipFill>
          <a:blip r:embed="rId2"/>
          <a:stretch>
            <a:fillRect/>
          </a:stretch>
        </p:blipFill>
        <p:spPr>
          <a:xfrm>
            <a:off x="479376" y="166328"/>
            <a:ext cx="10642419" cy="6525344"/>
          </a:xfrm>
          <a:prstGeom prst="rect">
            <a:avLst/>
          </a:prstGeom>
        </p:spPr>
      </p:pic>
    </p:spTree>
    <p:extLst>
      <p:ext uri="{BB962C8B-B14F-4D97-AF65-F5344CB8AC3E}">
        <p14:creationId xmlns:p14="http://schemas.microsoft.com/office/powerpoint/2010/main" val="4116496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86784-C45C-2B1C-2BBB-193681B8F6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92C95E-00FC-1936-F19D-BEAAE200228E}"/>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CB8303FA-3308-AFD1-5580-F97A9D2F4226}"/>
              </a:ext>
            </a:extLst>
          </p:cNvPr>
          <p:cNvSpPr>
            <a:spLocks noGrp="1"/>
          </p:cNvSpPr>
          <p:nvPr>
            <p:ph type="body" sz="quarter" idx="11"/>
          </p:nvPr>
        </p:nvSpPr>
        <p:spPr/>
        <p:txBody>
          <a:bodyPr/>
          <a:lstStyle/>
          <a:p>
            <a:r>
              <a:rPr lang="en-US" dirty="0" err="1"/>
              <a:t>Gridtemplateareas</a:t>
            </a:r>
            <a:endParaRPr lang="en-CA" dirty="0"/>
          </a:p>
        </p:txBody>
      </p:sp>
    </p:spTree>
    <p:extLst>
      <p:ext uri="{BB962C8B-B14F-4D97-AF65-F5344CB8AC3E}">
        <p14:creationId xmlns:p14="http://schemas.microsoft.com/office/powerpoint/2010/main" val="857385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29226-0797-5D80-8839-ABFE1BA40B7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DD4D82-CED1-42B7-2601-8EB031819AF7}"/>
              </a:ext>
            </a:extLst>
          </p:cNvPr>
          <p:cNvSpPr>
            <a:spLocks noGrp="1"/>
          </p:cNvSpPr>
          <p:nvPr>
            <p:ph type="title"/>
          </p:nvPr>
        </p:nvSpPr>
        <p:spPr/>
        <p:txBody>
          <a:bodyPr/>
          <a:lstStyle/>
          <a:p>
            <a:r>
              <a:rPr lang="en-US" dirty="0"/>
              <a:t>yourturn3</a:t>
            </a:r>
            <a:endParaRPr lang="en-CA" dirty="0"/>
          </a:p>
        </p:txBody>
      </p:sp>
      <p:pic>
        <p:nvPicPr>
          <p:cNvPr id="3" name="Picture 2">
            <a:extLst>
              <a:ext uri="{FF2B5EF4-FFF2-40B4-BE49-F238E27FC236}">
                <a16:creationId xmlns:a16="http://schemas.microsoft.com/office/drawing/2014/main" id="{45ED7EFA-C025-C40E-3639-DF224289C676}"/>
              </a:ext>
            </a:extLst>
          </p:cNvPr>
          <p:cNvPicPr>
            <a:picLocks noChangeAspect="1"/>
          </p:cNvPicPr>
          <p:nvPr/>
        </p:nvPicPr>
        <p:blipFill>
          <a:blip r:embed="rId2"/>
          <a:stretch>
            <a:fillRect/>
          </a:stretch>
        </p:blipFill>
        <p:spPr>
          <a:xfrm>
            <a:off x="3223097" y="2655951"/>
            <a:ext cx="2369637" cy="4005064"/>
          </a:xfrm>
          <a:prstGeom prst="rect">
            <a:avLst/>
          </a:prstGeom>
        </p:spPr>
      </p:pic>
      <p:pic>
        <p:nvPicPr>
          <p:cNvPr id="7" name="Picture 6">
            <a:extLst>
              <a:ext uri="{FF2B5EF4-FFF2-40B4-BE49-F238E27FC236}">
                <a16:creationId xmlns:a16="http://schemas.microsoft.com/office/drawing/2014/main" id="{A659B33B-3704-0C35-446A-F5764913CEBD}"/>
              </a:ext>
            </a:extLst>
          </p:cNvPr>
          <p:cNvPicPr>
            <a:picLocks noChangeAspect="1"/>
          </p:cNvPicPr>
          <p:nvPr/>
        </p:nvPicPr>
        <p:blipFill>
          <a:blip r:embed="rId3"/>
          <a:srcRect b="14539"/>
          <a:stretch>
            <a:fillRect/>
          </a:stretch>
        </p:blipFill>
        <p:spPr>
          <a:xfrm>
            <a:off x="6599268" y="2656199"/>
            <a:ext cx="1751379" cy="4005064"/>
          </a:xfrm>
          <a:prstGeom prst="rect">
            <a:avLst/>
          </a:prstGeom>
        </p:spPr>
      </p:pic>
    </p:spTree>
    <p:extLst>
      <p:ext uri="{BB962C8B-B14F-4D97-AF65-F5344CB8AC3E}">
        <p14:creationId xmlns:p14="http://schemas.microsoft.com/office/powerpoint/2010/main" val="2439417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C95CAE2-99C9-7364-CDA5-DEDEEB979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B34E612-9472-83B8-87B6-9FC4EACC8A5E}"/>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7B44B976-2C66-DD66-CB9A-548533995267}"/>
              </a:ext>
            </a:extLst>
          </p:cNvPr>
          <p:cNvSpPr>
            <a:spLocks noGrp="1"/>
          </p:cNvSpPr>
          <p:nvPr>
            <p:ph type="body" sz="quarter" idx="11"/>
          </p:nvPr>
        </p:nvSpPr>
        <p:spPr/>
        <p:txBody>
          <a:bodyPr/>
          <a:lstStyle/>
          <a:p>
            <a:r>
              <a:rPr lang="en-US" dirty="0" err="1"/>
              <a:t>Gridtemplateareas</a:t>
            </a:r>
            <a:endParaRPr lang="en-CA" dirty="0"/>
          </a:p>
        </p:txBody>
      </p:sp>
    </p:spTree>
    <p:extLst>
      <p:ext uri="{BB962C8B-B14F-4D97-AF65-F5344CB8AC3E}">
        <p14:creationId xmlns:p14="http://schemas.microsoft.com/office/powerpoint/2010/main" val="533836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FF2A4A4-DE4A-8062-FCF7-2D687A96B1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0C5B82-E323-E89D-93DB-3450AF2C2CBA}"/>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89D8B3B2-EE01-2932-4FEA-6F2BA44D688F}"/>
              </a:ext>
            </a:extLst>
          </p:cNvPr>
          <p:cNvSpPr>
            <a:spLocks noGrp="1"/>
          </p:cNvSpPr>
          <p:nvPr>
            <p:ph type="body" sz="quarter" idx="11"/>
          </p:nvPr>
        </p:nvSpPr>
        <p:spPr/>
        <p:txBody>
          <a:bodyPr/>
          <a:lstStyle/>
          <a:p>
            <a:r>
              <a:rPr lang="en-US" dirty="0" err="1"/>
              <a:t>gridoverlap</a:t>
            </a:r>
            <a:endParaRPr lang="en-CA" dirty="0"/>
          </a:p>
        </p:txBody>
      </p:sp>
    </p:spTree>
    <p:extLst>
      <p:ext uri="{BB962C8B-B14F-4D97-AF65-F5344CB8AC3E}">
        <p14:creationId xmlns:p14="http://schemas.microsoft.com/office/powerpoint/2010/main" val="132694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6B0F2-F791-D155-BA44-ED45A2CE7A90}"/>
              </a:ext>
            </a:extLst>
          </p:cNvPr>
          <p:cNvSpPr>
            <a:spLocks noGrp="1"/>
          </p:cNvSpPr>
          <p:nvPr>
            <p:ph type="title"/>
          </p:nvPr>
        </p:nvSpPr>
        <p:spPr/>
        <p:txBody>
          <a:bodyPr/>
          <a:lstStyle/>
          <a:p>
            <a:r>
              <a:rPr lang="en-US" dirty="0"/>
              <a:t>Assignment #4</a:t>
            </a:r>
            <a:endParaRPr lang="en-CA" dirty="0"/>
          </a:p>
        </p:txBody>
      </p:sp>
      <p:sp>
        <p:nvSpPr>
          <p:cNvPr id="4" name="Text Placeholder 3">
            <a:extLst>
              <a:ext uri="{FF2B5EF4-FFF2-40B4-BE49-F238E27FC236}">
                <a16:creationId xmlns:a16="http://schemas.microsoft.com/office/drawing/2014/main" id="{AD3113E0-4620-9A4A-588A-2841535410CA}"/>
              </a:ext>
            </a:extLst>
          </p:cNvPr>
          <p:cNvSpPr>
            <a:spLocks noGrp="1"/>
          </p:cNvSpPr>
          <p:nvPr>
            <p:ph idx="1"/>
          </p:nvPr>
        </p:nvSpPr>
        <p:spPr>
          <a:xfrm>
            <a:off x="637952" y="1556792"/>
            <a:ext cx="10972800" cy="4525963"/>
          </a:xfrm>
        </p:spPr>
        <p:txBody>
          <a:bodyPr/>
          <a:lstStyle/>
          <a:p>
            <a:r>
              <a:rPr lang="en-US" dirty="0"/>
              <a:t>Build a resume for yourself or someone else (real, imagined, fictional) that will look good regardless of the width of the browser displaying it.  Use any of the technologies that we’ve learned so far!</a:t>
            </a:r>
          </a:p>
          <a:p>
            <a:r>
              <a:rPr lang="en-US" dirty="0"/>
              <a:t>Your resume should have pictures, be well-formatted, and be aesthetically pleasing!</a:t>
            </a:r>
          </a:p>
          <a:p>
            <a:r>
              <a:rPr lang="en-CA" dirty="0"/>
              <a:t>Bonus marks on the final will be given for really cool resumes!</a:t>
            </a:r>
          </a:p>
          <a:p>
            <a:r>
              <a:rPr lang="en-CA" dirty="0"/>
              <a:t>However, use only stuff that we have learned so far!!! (as of the end of week 11.</a:t>
            </a:r>
          </a:p>
        </p:txBody>
      </p:sp>
    </p:spTree>
    <p:extLst>
      <p:ext uri="{BB962C8B-B14F-4D97-AF65-F5344CB8AC3E}">
        <p14:creationId xmlns:p14="http://schemas.microsoft.com/office/powerpoint/2010/main" val="3831667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6F937-8810-EE90-8E54-665CEF01F93B}"/>
              </a:ext>
            </a:extLst>
          </p:cNvPr>
          <p:cNvSpPr>
            <a:spLocks noGrp="1"/>
          </p:cNvSpPr>
          <p:nvPr>
            <p:ph type="title"/>
          </p:nvPr>
        </p:nvSpPr>
        <p:spPr/>
        <p:txBody>
          <a:bodyPr/>
          <a:lstStyle/>
          <a:p>
            <a:r>
              <a:rPr lang="en-CA" dirty="0"/>
              <a:t>IC11</a:t>
            </a:r>
          </a:p>
        </p:txBody>
      </p:sp>
      <p:sp>
        <p:nvSpPr>
          <p:cNvPr id="3" name="Content Placeholder 2">
            <a:extLst>
              <a:ext uri="{FF2B5EF4-FFF2-40B4-BE49-F238E27FC236}">
                <a16:creationId xmlns:a16="http://schemas.microsoft.com/office/drawing/2014/main" id="{0FB3FED6-C1E7-C647-3A9C-EE2C693D9A9F}"/>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1015999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1D7A-2439-F65A-5A73-FB413690E942}"/>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DD92175D-22A8-0506-2C04-4BB4C9443604}"/>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67B3F938-7645-981E-4FDB-BA634D245761}"/>
              </a:ext>
            </a:extLst>
          </p:cNvPr>
          <p:cNvPicPr>
            <a:picLocks noChangeAspect="1"/>
          </p:cNvPicPr>
          <p:nvPr/>
        </p:nvPicPr>
        <p:blipFill>
          <a:blip r:embed="rId2"/>
          <a:stretch>
            <a:fillRect/>
          </a:stretch>
        </p:blipFill>
        <p:spPr>
          <a:xfrm>
            <a:off x="448381" y="43286"/>
            <a:ext cx="11295238" cy="6771428"/>
          </a:xfrm>
          <a:prstGeom prst="rect">
            <a:avLst/>
          </a:prstGeom>
        </p:spPr>
      </p:pic>
    </p:spTree>
    <p:extLst>
      <p:ext uri="{BB962C8B-B14F-4D97-AF65-F5344CB8AC3E}">
        <p14:creationId xmlns:p14="http://schemas.microsoft.com/office/powerpoint/2010/main" val="783895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8FE04D-A05D-0B00-4EC7-490AB8CF10E0}"/>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B2F2A496-05CC-21D3-74E2-914490FAA176}"/>
              </a:ext>
            </a:extLst>
          </p:cNvPr>
          <p:cNvSpPr>
            <a:spLocks noGrp="1"/>
          </p:cNvSpPr>
          <p:nvPr>
            <p:ph type="body" sz="quarter" idx="11"/>
          </p:nvPr>
        </p:nvSpPr>
        <p:spPr/>
        <p:txBody>
          <a:bodyPr/>
          <a:lstStyle/>
          <a:p>
            <a:r>
              <a:rPr lang="en-US" dirty="0"/>
              <a:t>grid</a:t>
            </a:r>
            <a:endParaRPr lang="en-CA" dirty="0"/>
          </a:p>
        </p:txBody>
      </p:sp>
    </p:spTree>
    <p:extLst>
      <p:ext uri="{BB962C8B-B14F-4D97-AF65-F5344CB8AC3E}">
        <p14:creationId xmlns:p14="http://schemas.microsoft.com/office/powerpoint/2010/main" val="2452488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F62F3-826B-00E0-630C-9EAF68823D9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C1FFA0-1E51-AC92-78C6-F914B27EC7D3}"/>
              </a:ext>
            </a:extLst>
          </p:cNvPr>
          <p:cNvPicPr>
            <a:picLocks noChangeAspect="1"/>
          </p:cNvPicPr>
          <p:nvPr/>
        </p:nvPicPr>
        <p:blipFill>
          <a:blip r:embed="rId2"/>
          <a:stretch>
            <a:fillRect/>
          </a:stretch>
        </p:blipFill>
        <p:spPr>
          <a:xfrm>
            <a:off x="2955884" y="3007499"/>
            <a:ext cx="5495038" cy="2038482"/>
          </a:xfrm>
          <a:prstGeom prst="rect">
            <a:avLst/>
          </a:prstGeom>
        </p:spPr>
      </p:pic>
      <p:sp>
        <p:nvSpPr>
          <p:cNvPr id="4" name="Title 3">
            <a:extLst>
              <a:ext uri="{FF2B5EF4-FFF2-40B4-BE49-F238E27FC236}">
                <a16:creationId xmlns:a16="http://schemas.microsoft.com/office/drawing/2014/main" id="{AF54E06E-00CD-EEA6-1F2B-550443770EDC}"/>
              </a:ext>
            </a:extLst>
          </p:cNvPr>
          <p:cNvSpPr>
            <a:spLocks noGrp="1"/>
          </p:cNvSpPr>
          <p:nvPr>
            <p:ph type="title"/>
          </p:nvPr>
        </p:nvSpPr>
        <p:spPr/>
        <p:txBody>
          <a:bodyPr/>
          <a:lstStyle/>
          <a:p>
            <a:r>
              <a:rPr lang="en-US" dirty="0"/>
              <a:t>Most Basic </a:t>
            </a:r>
            <a:r>
              <a:rPr lang="en-US" dirty="0" err="1"/>
              <a:t>GrID</a:t>
            </a:r>
            <a:endParaRPr lang="en-CA" dirty="0"/>
          </a:p>
        </p:txBody>
      </p:sp>
      <p:sp>
        <p:nvSpPr>
          <p:cNvPr id="8" name="TextBox 7">
            <a:extLst>
              <a:ext uri="{FF2B5EF4-FFF2-40B4-BE49-F238E27FC236}">
                <a16:creationId xmlns:a16="http://schemas.microsoft.com/office/drawing/2014/main" id="{DA2FC388-7994-A91D-AB90-CF7ABB42DF5D}"/>
              </a:ext>
            </a:extLst>
          </p:cNvPr>
          <p:cNvSpPr txBox="1"/>
          <p:nvPr/>
        </p:nvSpPr>
        <p:spPr>
          <a:xfrm>
            <a:off x="407368" y="2780928"/>
            <a:ext cx="1988450" cy="369332"/>
          </a:xfrm>
          <a:prstGeom prst="rect">
            <a:avLst/>
          </a:prstGeom>
          <a:noFill/>
        </p:spPr>
        <p:txBody>
          <a:bodyPr wrap="non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Tells </a:t>
            </a:r>
            <a:r>
              <a:rPr lang="en-US" b="1" dirty="0" err="1">
                <a:solidFill>
                  <a:schemeClr val="bg1"/>
                </a:solidFill>
                <a:latin typeface="Calibri" panose="020F0502020204030204" pitchFamily="34" charset="0"/>
                <a:cs typeface="Calibri" panose="020F0502020204030204" pitchFamily="34" charset="0"/>
              </a:rPr>
              <a:t>css</a:t>
            </a:r>
            <a:r>
              <a:rPr lang="en-US" b="1" dirty="0">
                <a:solidFill>
                  <a:schemeClr val="bg1"/>
                </a:solidFill>
                <a:latin typeface="Calibri" panose="020F0502020204030204" pitchFamily="34" charset="0"/>
                <a:cs typeface="Calibri" panose="020F0502020204030204" pitchFamily="34" charset="0"/>
              </a:rPr>
              <a:t> to use grid</a:t>
            </a:r>
            <a:endParaRPr lang="en-CA" b="1" dirty="0" err="1">
              <a:solidFill>
                <a:schemeClr val="bg1"/>
              </a:solidFill>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E666175B-C07F-BC5E-FF2A-09ECD0DEF2EC}"/>
              </a:ext>
            </a:extLst>
          </p:cNvPr>
          <p:cNvCxnSpPr>
            <a:cxnSpLocks/>
            <a:stCxn id="8" idx="3"/>
          </p:cNvCxnSpPr>
          <p:nvPr/>
        </p:nvCxnSpPr>
        <p:spPr>
          <a:xfrm>
            <a:off x="2395818" y="2965594"/>
            <a:ext cx="1034999" cy="679430"/>
          </a:xfrm>
          <a:prstGeom prst="straightConnector1">
            <a:avLst/>
          </a:prstGeom>
          <a:ln w="57150">
            <a:solidFill>
              <a:srgbClr val="00CC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B4BBE72-ED8E-2B79-5318-5673875E8D32}"/>
              </a:ext>
            </a:extLst>
          </p:cNvPr>
          <p:cNvCxnSpPr>
            <a:cxnSpLocks/>
          </p:cNvCxnSpPr>
          <p:nvPr/>
        </p:nvCxnSpPr>
        <p:spPr>
          <a:xfrm flipH="1">
            <a:off x="7679472" y="3336667"/>
            <a:ext cx="1800904" cy="924473"/>
          </a:xfrm>
          <a:prstGeom prst="straightConnector1">
            <a:avLst/>
          </a:prstGeom>
          <a:ln w="57150">
            <a:solidFill>
              <a:srgbClr val="00CC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3C2A565-9200-042A-695A-920A5BBC9F0C}"/>
              </a:ext>
            </a:extLst>
          </p:cNvPr>
          <p:cNvSpPr txBox="1"/>
          <p:nvPr/>
        </p:nvSpPr>
        <p:spPr>
          <a:xfrm>
            <a:off x="9485921" y="2894074"/>
            <a:ext cx="2046666" cy="646331"/>
          </a:xfrm>
          <a:prstGeom prst="rect">
            <a:avLst/>
          </a:prstGeom>
          <a:noFill/>
        </p:spPr>
        <p:txBody>
          <a:bodyPr wrap="squar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3 columns, each  200px </a:t>
            </a:r>
            <a:endParaRPr lang="en-CA" b="1" dirty="0" err="1">
              <a:solidFill>
                <a:schemeClr val="bg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9508A038-261B-5D0C-3FD6-F8E13CEE681A}"/>
              </a:ext>
            </a:extLst>
          </p:cNvPr>
          <p:cNvSpPr txBox="1"/>
          <p:nvPr/>
        </p:nvSpPr>
        <p:spPr>
          <a:xfrm>
            <a:off x="3269169" y="5458325"/>
            <a:ext cx="4868469" cy="369332"/>
          </a:xfrm>
          <a:prstGeom prst="rect">
            <a:avLst/>
          </a:prstGeom>
          <a:noFill/>
        </p:spPr>
        <p:txBody>
          <a:bodyPr wrap="none" rIns="90000" rtlCol="0">
            <a:spAutoFit/>
          </a:bodyPr>
          <a:lstStyle/>
          <a:p>
            <a:pPr algn="l"/>
            <a:r>
              <a:rPr lang="en-US" b="1" i="1" dirty="0">
                <a:solidFill>
                  <a:schemeClr val="bg1"/>
                </a:solidFill>
                <a:effectLst>
                  <a:glow rad="101600">
                    <a:srgbClr val="FF00FF">
                      <a:alpha val="60000"/>
                    </a:srgbClr>
                  </a:glow>
                </a:effectLst>
                <a:latin typeface="Calibri" panose="020F0502020204030204" pitchFamily="34" charset="0"/>
                <a:cs typeface="Calibri" panose="020F0502020204030204" pitchFamily="34" charset="0"/>
              </a:rPr>
              <a:t>Impressive?  Meh…we could do that with flexbox</a:t>
            </a:r>
            <a:endParaRPr lang="en-CA" b="1" i="1" dirty="0" err="1">
              <a:solidFill>
                <a:schemeClr val="bg1"/>
              </a:solidFill>
              <a:effectLst>
                <a:glow rad="101600">
                  <a:srgbClr val="FF00FF">
                    <a:alpha val="60000"/>
                  </a:srgbClr>
                </a:glow>
              </a:effectLst>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FEDDD0A0-1709-2490-A8AA-F32946D15762}"/>
              </a:ext>
            </a:extLst>
          </p:cNvPr>
          <p:cNvSpPr txBox="1"/>
          <p:nvPr/>
        </p:nvSpPr>
        <p:spPr>
          <a:xfrm>
            <a:off x="1922984" y="6013431"/>
            <a:ext cx="7560840" cy="646331"/>
          </a:xfrm>
          <a:prstGeom prst="rect">
            <a:avLst/>
          </a:prstGeom>
          <a:noFill/>
        </p:spPr>
        <p:txBody>
          <a:bodyPr wrap="square" rIns="90000" rtlCol="0">
            <a:spAutoFit/>
          </a:bodyPr>
          <a:lstStyle/>
          <a:p>
            <a:pPr algn="ctr"/>
            <a:r>
              <a:rPr lang="en-US" b="1" dirty="0">
                <a:solidFill>
                  <a:schemeClr val="bg1"/>
                </a:solidFill>
                <a:effectLst>
                  <a:glow rad="101600">
                    <a:srgbClr val="00CCFF">
                      <a:alpha val="60000"/>
                    </a:srgbClr>
                  </a:glow>
                </a:effectLst>
                <a:latin typeface="Calibri" panose="020F0502020204030204" pitchFamily="34" charset="0"/>
                <a:cs typeface="Calibri" panose="020F0502020204030204" pitchFamily="34" charset="0"/>
              </a:rPr>
              <a:t>In fact, there is huge overlap between flexbox and grid.  There are </a:t>
            </a:r>
            <a:r>
              <a:rPr lang="en-US" b="1" dirty="0" err="1">
                <a:solidFill>
                  <a:schemeClr val="bg1"/>
                </a:solidFill>
                <a:effectLst>
                  <a:glow rad="101600">
                    <a:srgbClr val="00CCFF">
                      <a:alpha val="60000"/>
                    </a:srgbClr>
                  </a:glow>
                </a:effectLst>
                <a:latin typeface="Calibri" panose="020F0502020204030204" pitchFamily="34" charset="0"/>
                <a:cs typeface="Calibri" panose="020F0502020204030204" pitchFamily="34" charset="0"/>
              </a:rPr>
              <a:t>rumours</a:t>
            </a:r>
            <a:r>
              <a:rPr lang="en-US" b="1" dirty="0">
                <a:solidFill>
                  <a:schemeClr val="bg1"/>
                </a:solidFill>
                <a:effectLst>
                  <a:glow rad="101600">
                    <a:srgbClr val="00CCFF">
                      <a:alpha val="60000"/>
                    </a:srgbClr>
                  </a:glow>
                </a:effectLst>
                <a:latin typeface="Calibri" panose="020F0502020204030204" pitchFamily="34" charset="0"/>
                <a:cs typeface="Calibri" panose="020F0502020204030204" pitchFamily="34" charset="0"/>
              </a:rPr>
              <a:t> of unification in the future…</a:t>
            </a:r>
            <a:endParaRPr lang="en-CA" b="1" dirty="0" err="1">
              <a:solidFill>
                <a:schemeClr val="bg1"/>
              </a:solidFill>
              <a:effectLst>
                <a:glow rad="101600">
                  <a:srgbClr val="00CCFF">
                    <a:alpha val="60000"/>
                  </a:srgb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9726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0F4041-8D1A-61D4-ED75-7BFB5032448B}"/>
              </a:ext>
            </a:extLst>
          </p:cNvPr>
          <p:cNvPicPr>
            <a:picLocks noChangeAspect="1"/>
          </p:cNvPicPr>
          <p:nvPr/>
        </p:nvPicPr>
        <p:blipFill>
          <a:blip r:embed="rId2"/>
          <a:stretch>
            <a:fillRect/>
          </a:stretch>
        </p:blipFill>
        <p:spPr>
          <a:xfrm>
            <a:off x="2874478" y="2609952"/>
            <a:ext cx="5150094" cy="2187200"/>
          </a:xfrm>
          <a:prstGeom prst="rect">
            <a:avLst/>
          </a:prstGeom>
        </p:spPr>
      </p:pic>
      <p:sp>
        <p:nvSpPr>
          <p:cNvPr id="4" name="Title 3">
            <a:extLst>
              <a:ext uri="{FF2B5EF4-FFF2-40B4-BE49-F238E27FC236}">
                <a16:creationId xmlns:a16="http://schemas.microsoft.com/office/drawing/2014/main" id="{337F12CF-FBE9-3221-75FB-BFBB99EFAF14}"/>
              </a:ext>
            </a:extLst>
          </p:cNvPr>
          <p:cNvSpPr>
            <a:spLocks noGrp="1"/>
          </p:cNvSpPr>
          <p:nvPr>
            <p:ph type="title"/>
          </p:nvPr>
        </p:nvSpPr>
        <p:spPr/>
        <p:txBody>
          <a:bodyPr/>
          <a:lstStyle/>
          <a:p>
            <a:r>
              <a:rPr lang="en-US" dirty="0"/>
              <a:t>Most Basic </a:t>
            </a:r>
            <a:r>
              <a:rPr lang="en-US" dirty="0" err="1"/>
              <a:t>GrID</a:t>
            </a:r>
            <a:endParaRPr lang="en-CA" dirty="0"/>
          </a:p>
        </p:txBody>
      </p:sp>
      <p:sp>
        <p:nvSpPr>
          <p:cNvPr id="8" name="TextBox 7">
            <a:extLst>
              <a:ext uri="{FF2B5EF4-FFF2-40B4-BE49-F238E27FC236}">
                <a16:creationId xmlns:a16="http://schemas.microsoft.com/office/drawing/2014/main" id="{C2CCB178-96BF-F046-72AB-AC4924DB8EC6}"/>
              </a:ext>
            </a:extLst>
          </p:cNvPr>
          <p:cNvSpPr txBox="1"/>
          <p:nvPr/>
        </p:nvSpPr>
        <p:spPr>
          <a:xfrm>
            <a:off x="407368" y="2780928"/>
            <a:ext cx="1988450" cy="369332"/>
          </a:xfrm>
          <a:prstGeom prst="rect">
            <a:avLst/>
          </a:prstGeom>
          <a:noFill/>
        </p:spPr>
        <p:txBody>
          <a:bodyPr wrap="non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Tells </a:t>
            </a:r>
            <a:r>
              <a:rPr lang="en-US" b="1" dirty="0" err="1">
                <a:solidFill>
                  <a:schemeClr val="bg1"/>
                </a:solidFill>
                <a:latin typeface="Calibri" panose="020F0502020204030204" pitchFamily="34" charset="0"/>
                <a:cs typeface="Calibri" panose="020F0502020204030204" pitchFamily="34" charset="0"/>
              </a:rPr>
              <a:t>css</a:t>
            </a:r>
            <a:r>
              <a:rPr lang="en-US" b="1" dirty="0">
                <a:solidFill>
                  <a:schemeClr val="bg1"/>
                </a:solidFill>
                <a:latin typeface="Calibri" panose="020F0502020204030204" pitchFamily="34" charset="0"/>
                <a:cs typeface="Calibri" panose="020F0502020204030204" pitchFamily="34" charset="0"/>
              </a:rPr>
              <a:t> to use grid</a:t>
            </a:r>
            <a:endParaRPr lang="en-CA" b="1" dirty="0" err="1">
              <a:solidFill>
                <a:schemeClr val="bg1"/>
              </a:solidFill>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36D5C9DD-449B-A348-5F54-FE0D65867827}"/>
              </a:ext>
            </a:extLst>
          </p:cNvPr>
          <p:cNvCxnSpPr>
            <a:cxnSpLocks/>
            <a:stCxn id="8" idx="3"/>
          </p:cNvCxnSpPr>
          <p:nvPr/>
        </p:nvCxnSpPr>
        <p:spPr>
          <a:xfrm>
            <a:off x="2395818" y="2965594"/>
            <a:ext cx="1107894" cy="184666"/>
          </a:xfrm>
          <a:prstGeom prst="straightConnector1">
            <a:avLst/>
          </a:prstGeom>
          <a:ln w="57150">
            <a:solidFill>
              <a:srgbClr val="00CC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7462876-CB81-0CFD-C33B-DB02EE4A630B}"/>
              </a:ext>
            </a:extLst>
          </p:cNvPr>
          <p:cNvCxnSpPr>
            <a:cxnSpLocks/>
          </p:cNvCxnSpPr>
          <p:nvPr/>
        </p:nvCxnSpPr>
        <p:spPr>
          <a:xfrm flipH="1">
            <a:off x="7679472" y="3336667"/>
            <a:ext cx="1800904" cy="924473"/>
          </a:xfrm>
          <a:prstGeom prst="straightConnector1">
            <a:avLst/>
          </a:prstGeom>
          <a:ln w="57150">
            <a:solidFill>
              <a:srgbClr val="00CC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6A0DC7F-7C10-FE32-0BA7-6A3FD446EC86}"/>
              </a:ext>
            </a:extLst>
          </p:cNvPr>
          <p:cNvSpPr txBox="1"/>
          <p:nvPr/>
        </p:nvSpPr>
        <p:spPr>
          <a:xfrm>
            <a:off x="9480376" y="2866668"/>
            <a:ext cx="2046666" cy="1754326"/>
          </a:xfrm>
          <a:prstGeom prst="rect">
            <a:avLst/>
          </a:prstGeom>
          <a:noFill/>
        </p:spPr>
        <p:txBody>
          <a:bodyPr wrap="squar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Instead of 200px for each column, we can split them up so that they scale up and down with the viewport</a:t>
            </a:r>
            <a:endParaRPr lang="en-CA" b="1" dirty="0" err="1">
              <a:solidFill>
                <a:schemeClr val="bg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BD132D6-C1CE-6089-C48D-1C2EBB317014}"/>
              </a:ext>
            </a:extLst>
          </p:cNvPr>
          <p:cNvSpPr txBox="1"/>
          <p:nvPr/>
        </p:nvSpPr>
        <p:spPr>
          <a:xfrm>
            <a:off x="4727848" y="1378062"/>
            <a:ext cx="2143557" cy="369332"/>
          </a:xfrm>
          <a:prstGeom prst="rect">
            <a:avLst/>
          </a:prstGeom>
          <a:noFill/>
        </p:spPr>
        <p:txBody>
          <a:bodyPr wrap="none" rIns="90000" rtlCol="0">
            <a:spAutoFit/>
          </a:bodyPr>
          <a:lstStyle/>
          <a:p>
            <a:pPr algn="l"/>
            <a:r>
              <a:rPr lang="en-US" b="1" i="1" dirty="0">
                <a:solidFill>
                  <a:schemeClr val="bg1"/>
                </a:solidFill>
                <a:effectLst>
                  <a:glow rad="101600">
                    <a:srgbClr val="FF00FF">
                      <a:alpha val="60000"/>
                    </a:srgbClr>
                  </a:glow>
                </a:effectLst>
                <a:latin typeface="Calibri" panose="020F0502020204030204" pitchFamily="34" charset="0"/>
                <a:cs typeface="Calibri" panose="020F0502020204030204" pitchFamily="34" charset="0"/>
              </a:rPr>
              <a:t>OK, a little bit cooler</a:t>
            </a:r>
            <a:endParaRPr lang="en-CA" b="1" i="1" dirty="0" err="1">
              <a:solidFill>
                <a:schemeClr val="bg1"/>
              </a:solidFill>
              <a:effectLst>
                <a:glow rad="101600">
                  <a:srgbClr val="FF00FF">
                    <a:alpha val="60000"/>
                  </a:srgb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0911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81796-CF25-9C46-B9A2-8C6C0C0C04CA}"/>
              </a:ext>
            </a:extLst>
          </p:cNvPr>
          <p:cNvSpPr>
            <a:spLocks noGrp="1"/>
          </p:cNvSpPr>
          <p:nvPr>
            <p:ph type="title"/>
          </p:nvPr>
        </p:nvSpPr>
        <p:spPr/>
        <p:txBody>
          <a:bodyPr/>
          <a:lstStyle/>
          <a:p>
            <a:r>
              <a:rPr lang="en-CA" dirty="0"/>
              <a:t>Relative units</a:t>
            </a:r>
          </a:p>
        </p:txBody>
      </p:sp>
      <p:graphicFrame>
        <p:nvGraphicFramePr>
          <p:cNvPr id="8" name="Table 7">
            <a:extLst>
              <a:ext uri="{FF2B5EF4-FFF2-40B4-BE49-F238E27FC236}">
                <a16:creationId xmlns:a16="http://schemas.microsoft.com/office/drawing/2014/main" id="{383D9D42-F40A-AE24-DE6B-D97B601AC892}"/>
              </a:ext>
            </a:extLst>
          </p:cNvPr>
          <p:cNvGraphicFramePr>
            <a:graphicFrameLocks noGrp="1"/>
          </p:cNvGraphicFramePr>
          <p:nvPr>
            <p:extLst>
              <p:ext uri="{D42A27DB-BD31-4B8C-83A1-F6EECF244321}">
                <p14:modId xmlns:p14="http://schemas.microsoft.com/office/powerpoint/2010/main" val="615317857"/>
              </p:ext>
            </p:extLst>
          </p:nvPr>
        </p:nvGraphicFramePr>
        <p:xfrm>
          <a:off x="2032000" y="2132856"/>
          <a:ext cx="8528496" cy="3337560"/>
        </p:xfrm>
        <a:graphic>
          <a:graphicData uri="http://schemas.openxmlformats.org/drawingml/2006/table">
            <a:tbl>
              <a:tblPr firstRow="1" bandRow="1">
                <a:tableStyleId>{5C22544A-7EE6-4342-B048-85BDC9FD1C3A}</a:tableStyleId>
              </a:tblPr>
              <a:tblGrid>
                <a:gridCol w="4264248">
                  <a:extLst>
                    <a:ext uri="{9D8B030D-6E8A-4147-A177-3AD203B41FA5}">
                      <a16:colId xmlns:a16="http://schemas.microsoft.com/office/drawing/2014/main" val="2725082974"/>
                    </a:ext>
                  </a:extLst>
                </a:gridCol>
                <a:gridCol w="4264248">
                  <a:extLst>
                    <a:ext uri="{9D8B030D-6E8A-4147-A177-3AD203B41FA5}">
                      <a16:colId xmlns:a16="http://schemas.microsoft.com/office/drawing/2014/main" val="3303256758"/>
                    </a:ext>
                  </a:extLst>
                </a:gridCol>
              </a:tblGrid>
              <a:tr h="370840">
                <a:tc>
                  <a:txBody>
                    <a:bodyPr/>
                    <a:lstStyle/>
                    <a:p>
                      <a:pPr>
                        <a:buNone/>
                      </a:pPr>
                      <a:r>
                        <a:rPr lang="en-CA" dirty="0"/>
                        <a:t>Unit</a:t>
                      </a:r>
                    </a:p>
                  </a:txBody>
                  <a:tcPr anchor="ctr"/>
                </a:tc>
                <a:tc>
                  <a:txBody>
                    <a:bodyPr/>
                    <a:lstStyle/>
                    <a:p>
                      <a:pPr>
                        <a:buNone/>
                      </a:pPr>
                      <a:r>
                        <a:rPr lang="en-CA"/>
                        <a:t>Relative To</a:t>
                      </a:r>
                    </a:p>
                  </a:txBody>
                  <a:tcPr anchor="ctr"/>
                </a:tc>
                <a:extLst>
                  <a:ext uri="{0D108BD9-81ED-4DB2-BD59-A6C34878D82A}">
                    <a16:rowId xmlns:a16="http://schemas.microsoft.com/office/drawing/2014/main" val="2527217369"/>
                  </a:ext>
                </a:extLst>
              </a:tr>
              <a:tr h="370840">
                <a:tc>
                  <a:txBody>
                    <a:bodyPr/>
                    <a:lstStyle/>
                    <a:p>
                      <a:pPr>
                        <a:buNone/>
                      </a:pPr>
                      <a:r>
                        <a:rPr lang="en-CA" b="1"/>
                        <a:t>em</a:t>
                      </a:r>
                      <a:endParaRPr lang="en-CA"/>
                    </a:p>
                  </a:txBody>
                  <a:tcPr anchor="ctr"/>
                </a:tc>
                <a:tc>
                  <a:txBody>
                    <a:bodyPr/>
                    <a:lstStyle/>
                    <a:p>
                      <a:pPr>
                        <a:buNone/>
                      </a:pPr>
                      <a:r>
                        <a:rPr lang="en-CA"/>
                        <a:t>Element’s font size</a:t>
                      </a:r>
                    </a:p>
                  </a:txBody>
                  <a:tcPr anchor="ctr"/>
                </a:tc>
                <a:extLst>
                  <a:ext uri="{0D108BD9-81ED-4DB2-BD59-A6C34878D82A}">
                    <a16:rowId xmlns:a16="http://schemas.microsoft.com/office/drawing/2014/main" val="778499298"/>
                  </a:ext>
                </a:extLst>
              </a:tr>
              <a:tr h="370840">
                <a:tc>
                  <a:txBody>
                    <a:bodyPr/>
                    <a:lstStyle/>
                    <a:p>
                      <a:pPr>
                        <a:buNone/>
                      </a:pPr>
                      <a:r>
                        <a:rPr lang="en-CA" b="1"/>
                        <a:t>rem</a:t>
                      </a:r>
                      <a:endParaRPr lang="en-CA"/>
                    </a:p>
                  </a:txBody>
                  <a:tcPr anchor="ctr"/>
                </a:tc>
                <a:tc>
                  <a:txBody>
                    <a:bodyPr/>
                    <a:lstStyle/>
                    <a:p>
                      <a:pPr>
                        <a:buNone/>
                      </a:pPr>
                      <a:r>
                        <a:rPr lang="en-CA"/>
                        <a:t>Root font size (</a:t>
                      </a:r>
                      <a:r>
                        <a:rPr lang="en-CA">
                          <a:latin typeface="Courier New" panose="02070309020205020404" pitchFamily="49" charset="0"/>
                        </a:rPr>
                        <a:t>&lt;html&gt;</a:t>
                      </a:r>
                      <a:r>
                        <a:rPr lang="en-CA"/>
                        <a:t>)</a:t>
                      </a:r>
                    </a:p>
                  </a:txBody>
                  <a:tcPr anchor="ctr"/>
                </a:tc>
                <a:extLst>
                  <a:ext uri="{0D108BD9-81ED-4DB2-BD59-A6C34878D82A}">
                    <a16:rowId xmlns:a16="http://schemas.microsoft.com/office/drawing/2014/main" val="3568045536"/>
                  </a:ext>
                </a:extLst>
              </a:tr>
              <a:tr h="370840">
                <a:tc>
                  <a:txBody>
                    <a:bodyPr/>
                    <a:lstStyle/>
                    <a:p>
                      <a:pPr>
                        <a:buNone/>
                      </a:pPr>
                      <a:r>
                        <a:rPr lang="en-CA" b="1"/>
                        <a:t>ex</a:t>
                      </a:r>
                      <a:endParaRPr lang="en-CA"/>
                    </a:p>
                  </a:txBody>
                  <a:tcPr anchor="ctr"/>
                </a:tc>
                <a:tc>
                  <a:txBody>
                    <a:bodyPr/>
                    <a:lstStyle/>
                    <a:p>
                      <a:pPr>
                        <a:buNone/>
                      </a:pPr>
                      <a:r>
                        <a:rPr lang="en-CA"/>
                        <a:t>x-height of current font</a:t>
                      </a:r>
                    </a:p>
                  </a:txBody>
                  <a:tcPr anchor="ctr"/>
                </a:tc>
                <a:extLst>
                  <a:ext uri="{0D108BD9-81ED-4DB2-BD59-A6C34878D82A}">
                    <a16:rowId xmlns:a16="http://schemas.microsoft.com/office/drawing/2014/main" val="2759618178"/>
                  </a:ext>
                </a:extLst>
              </a:tr>
              <a:tr h="370840">
                <a:tc>
                  <a:txBody>
                    <a:bodyPr/>
                    <a:lstStyle/>
                    <a:p>
                      <a:pPr>
                        <a:buNone/>
                      </a:pPr>
                      <a:r>
                        <a:rPr lang="en-CA" b="1"/>
                        <a:t>ch</a:t>
                      </a:r>
                      <a:endParaRPr lang="en-CA"/>
                    </a:p>
                  </a:txBody>
                  <a:tcPr anchor="ctr"/>
                </a:tc>
                <a:tc>
                  <a:txBody>
                    <a:bodyPr/>
                    <a:lstStyle/>
                    <a:p>
                      <a:pPr>
                        <a:buNone/>
                      </a:pPr>
                      <a:r>
                        <a:rPr lang="en-CA"/>
                        <a:t>Width of “0” character</a:t>
                      </a:r>
                    </a:p>
                  </a:txBody>
                  <a:tcPr anchor="ctr"/>
                </a:tc>
                <a:extLst>
                  <a:ext uri="{0D108BD9-81ED-4DB2-BD59-A6C34878D82A}">
                    <a16:rowId xmlns:a16="http://schemas.microsoft.com/office/drawing/2014/main" val="2652894597"/>
                  </a:ext>
                </a:extLst>
              </a:tr>
              <a:tr h="370840">
                <a:tc>
                  <a:txBody>
                    <a:bodyPr/>
                    <a:lstStyle/>
                    <a:p>
                      <a:pPr>
                        <a:buNone/>
                      </a:pPr>
                      <a:r>
                        <a:rPr lang="en-CA" b="1"/>
                        <a:t>lh</a:t>
                      </a:r>
                      <a:endParaRPr lang="en-CA"/>
                    </a:p>
                  </a:txBody>
                  <a:tcPr anchor="ctr"/>
                </a:tc>
                <a:tc>
                  <a:txBody>
                    <a:bodyPr/>
                    <a:lstStyle/>
                    <a:p>
                      <a:pPr>
                        <a:buNone/>
                      </a:pPr>
                      <a:r>
                        <a:rPr lang="en-CA"/>
                        <a:t>Line-height of element</a:t>
                      </a:r>
                    </a:p>
                  </a:txBody>
                  <a:tcPr anchor="ctr"/>
                </a:tc>
                <a:extLst>
                  <a:ext uri="{0D108BD9-81ED-4DB2-BD59-A6C34878D82A}">
                    <a16:rowId xmlns:a16="http://schemas.microsoft.com/office/drawing/2014/main" val="1778475474"/>
                  </a:ext>
                </a:extLst>
              </a:tr>
              <a:tr h="370840">
                <a:tc>
                  <a:txBody>
                    <a:bodyPr/>
                    <a:lstStyle/>
                    <a:p>
                      <a:pPr>
                        <a:buNone/>
                      </a:pPr>
                      <a:r>
                        <a:rPr lang="en-CA" b="1"/>
                        <a:t>rlh</a:t>
                      </a:r>
                      <a:endParaRPr lang="en-CA"/>
                    </a:p>
                  </a:txBody>
                  <a:tcPr anchor="ctr"/>
                </a:tc>
                <a:tc>
                  <a:txBody>
                    <a:bodyPr/>
                    <a:lstStyle/>
                    <a:p>
                      <a:pPr>
                        <a:buNone/>
                      </a:pPr>
                      <a:r>
                        <a:rPr lang="en-CA"/>
                        <a:t>Root element line-height</a:t>
                      </a:r>
                    </a:p>
                  </a:txBody>
                  <a:tcPr anchor="ctr"/>
                </a:tc>
                <a:extLst>
                  <a:ext uri="{0D108BD9-81ED-4DB2-BD59-A6C34878D82A}">
                    <a16:rowId xmlns:a16="http://schemas.microsoft.com/office/drawing/2014/main" val="3078994210"/>
                  </a:ext>
                </a:extLst>
              </a:tr>
              <a:tr h="370840">
                <a:tc>
                  <a:txBody>
                    <a:bodyPr/>
                    <a:lstStyle/>
                    <a:p>
                      <a:pPr>
                        <a:buNone/>
                      </a:pPr>
                      <a:r>
                        <a:rPr lang="en-CA" b="1" dirty="0"/>
                        <a:t>%</a:t>
                      </a:r>
                      <a:endParaRPr lang="en-CA" dirty="0"/>
                    </a:p>
                  </a:txBody>
                  <a:tcPr anchor="ctr"/>
                </a:tc>
                <a:tc>
                  <a:txBody>
                    <a:bodyPr/>
                    <a:lstStyle/>
                    <a:p>
                      <a:pPr>
                        <a:buNone/>
                      </a:pPr>
                      <a:r>
                        <a:rPr lang="en-CA" dirty="0"/>
                        <a:t>Parent container size</a:t>
                      </a:r>
                    </a:p>
                  </a:txBody>
                  <a:tcPr anchor="ctr"/>
                </a:tc>
                <a:extLst>
                  <a:ext uri="{0D108BD9-81ED-4DB2-BD59-A6C34878D82A}">
                    <a16:rowId xmlns:a16="http://schemas.microsoft.com/office/drawing/2014/main" val="3282131316"/>
                  </a:ext>
                </a:extLst>
              </a:tr>
              <a:tr h="370840">
                <a:tc>
                  <a:txBody>
                    <a:bodyPr/>
                    <a:lstStyle/>
                    <a:p>
                      <a:pPr>
                        <a:buNone/>
                      </a:pPr>
                      <a:r>
                        <a:rPr lang="en-CA" b="1" dirty="0" err="1">
                          <a:solidFill>
                            <a:srgbClr val="FF0000"/>
                          </a:solidFill>
                          <a:effectLst>
                            <a:outerShdw blurRad="38100" dist="38100" dir="2700000" algn="tl">
                              <a:srgbClr val="000000">
                                <a:alpha val="43137"/>
                              </a:srgbClr>
                            </a:outerShdw>
                          </a:effectLst>
                        </a:rPr>
                        <a:t>fr</a:t>
                      </a:r>
                      <a:endParaRPr lang="en-CA" b="1" dirty="0">
                        <a:solidFill>
                          <a:srgbClr val="FF0000"/>
                        </a:solidFill>
                        <a:effectLst>
                          <a:outerShdw blurRad="38100" dist="38100" dir="2700000" algn="tl">
                            <a:srgbClr val="000000">
                              <a:alpha val="43137"/>
                            </a:srgbClr>
                          </a:outerShdw>
                        </a:effectLst>
                      </a:endParaRPr>
                    </a:p>
                  </a:txBody>
                  <a:tcPr anchor="ctr"/>
                </a:tc>
                <a:tc>
                  <a:txBody>
                    <a:bodyPr/>
                    <a:lstStyle/>
                    <a:p>
                      <a:pPr>
                        <a:buNone/>
                      </a:pPr>
                      <a:r>
                        <a:rPr lang="en-CA" b="1" dirty="0">
                          <a:solidFill>
                            <a:srgbClr val="FF0000"/>
                          </a:solidFill>
                          <a:effectLst>
                            <a:outerShdw blurRad="38100" dist="38100" dir="2700000" algn="tl">
                              <a:srgbClr val="000000">
                                <a:alpha val="43137"/>
                              </a:srgbClr>
                            </a:outerShdw>
                          </a:effectLst>
                        </a:rPr>
                        <a:t>Used with grid – fraction of available space</a:t>
                      </a:r>
                    </a:p>
                  </a:txBody>
                  <a:tcPr anchor="ctr"/>
                </a:tc>
                <a:extLst>
                  <a:ext uri="{0D108BD9-81ED-4DB2-BD59-A6C34878D82A}">
                    <a16:rowId xmlns:a16="http://schemas.microsoft.com/office/drawing/2014/main" val="770037937"/>
                  </a:ext>
                </a:extLst>
              </a:tr>
            </a:tbl>
          </a:graphicData>
        </a:graphic>
      </p:graphicFrame>
    </p:spTree>
    <p:extLst>
      <p:ext uri="{BB962C8B-B14F-4D97-AF65-F5344CB8AC3E}">
        <p14:creationId xmlns:p14="http://schemas.microsoft.com/office/powerpoint/2010/main" val="3311479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93C09-DAD7-442C-B404-3279E5CB751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2D979D-3614-9651-B68C-486A605C9433}"/>
              </a:ext>
            </a:extLst>
          </p:cNvPr>
          <p:cNvSpPr>
            <a:spLocks noGrp="1"/>
          </p:cNvSpPr>
          <p:nvPr>
            <p:ph type="title"/>
          </p:nvPr>
        </p:nvSpPr>
        <p:spPr/>
        <p:txBody>
          <a:bodyPr/>
          <a:lstStyle/>
          <a:p>
            <a:r>
              <a:rPr lang="en-US" dirty="0"/>
              <a:t>Most Basic </a:t>
            </a:r>
            <a:r>
              <a:rPr lang="en-US" dirty="0" err="1"/>
              <a:t>GrID</a:t>
            </a:r>
            <a:endParaRPr lang="en-CA" dirty="0"/>
          </a:p>
        </p:txBody>
      </p:sp>
      <p:pic>
        <p:nvPicPr>
          <p:cNvPr id="7" name="Picture 6">
            <a:extLst>
              <a:ext uri="{FF2B5EF4-FFF2-40B4-BE49-F238E27FC236}">
                <a16:creationId xmlns:a16="http://schemas.microsoft.com/office/drawing/2014/main" id="{DC8DFD4B-E7C5-A612-0D12-183E0514889F}"/>
              </a:ext>
            </a:extLst>
          </p:cNvPr>
          <p:cNvPicPr>
            <a:picLocks noChangeAspect="1"/>
          </p:cNvPicPr>
          <p:nvPr/>
        </p:nvPicPr>
        <p:blipFill>
          <a:blip r:embed="rId2"/>
          <a:stretch>
            <a:fillRect/>
          </a:stretch>
        </p:blipFill>
        <p:spPr>
          <a:xfrm>
            <a:off x="2711624" y="3178979"/>
            <a:ext cx="6386841" cy="2065961"/>
          </a:xfrm>
          <a:prstGeom prst="rect">
            <a:avLst/>
          </a:prstGeom>
        </p:spPr>
      </p:pic>
      <p:sp>
        <p:nvSpPr>
          <p:cNvPr id="8" name="TextBox 7">
            <a:extLst>
              <a:ext uri="{FF2B5EF4-FFF2-40B4-BE49-F238E27FC236}">
                <a16:creationId xmlns:a16="http://schemas.microsoft.com/office/drawing/2014/main" id="{2E5DDDD1-AC4D-6C70-2BB6-2517BC869D27}"/>
              </a:ext>
            </a:extLst>
          </p:cNvPr>
          <p:cNvSpPr txBox="1"/>
          <p:nvPr/>
        </p:nvSpPr>
        <p:spPr>
          <a:xfrm>
            <a:off x="407368" y="2780928"/>
            <a:ext cx="1988450" cy="369332"/>
          </a:xfrm>
          <a:prstGeom prst="rect">
            <a:avLst/>
          </a:prstGeom>
          <a:noFill/>
        </p:spPr>
        <p:txBody>
          <a:bodyPr wrap="non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Tells </a:t>
            </a:r>
            <a:r>
              <a:rPr lang="en-US" b="1" dirty="0" err="1">
                <a:solidFill>
                  <a:schemeClr val="bg1"/>
                </a:solidFill>
                <a:latin typeface="Calibri" panose="020F0502020204030204" pitchFamily="34" charset="0"/>
                <a:cs typeface="Calibri" panose="020F0502020204030204" pitchFamily="34" charset="0"/>
              </a:rPr>
              <a:t>css</a:t>
            </a:r>
            <a:r>
              <a:rPr lang="en-US" b="1" dirty="0">
                <a:solidFill>
                  <a:schemeClr val="bg1"/>
                </a:solidFill>
                <a:latin typeface="Calibri" panose="020F0502020204030204" pitchFamily="34" charset="0"/>
                <a:cs typeface="Calibri" panose="020F0502020204030204" pitchFamily="34" charset="0"/>
              </a:rPr>
              <a:t> to use grid</a:t>
            </a:r>
            <a:endParaRPr lang="en-CA" b="1" dirty="0" err="1">
              <a:solidFill>
                <a:schemeClr val="bg1"/>
              </a:solidFill>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EDA35F03-3542-77B5-F1A8-1614A8C7758C}"/>
              </a:ext>
            </a:extLst>
          </p:cNvPr>
          <p:cNvCxnSpPr>
            <a:cxnSpLocks/>
            <a:stCxn id="8" idx="3"/>
          </p:cNvCxnSpPr>
          <p:nvPr/>
        </p:nvCxnSpPr>
        <p:spPr>
          <a:xfrm>
            <a:off x="2395818" y="2965594"/>
            <a:ext cx="747854" cy="742147"/>
          </a:xfrm>
          <a:prstGeom prst="straightConnector1">
            <a:avLst/>
          </a:prstGeom>
          <a:ln w="57150">
            <a:solidFill>
              <a:srgbClr val="00CC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83E4CE1-3779-FBA5-607D-A90F5485835B}"/>
              </a:ext>
            </a:extLst>
          </p:cNvPr>
          <p:cNvCxnSpPr>
            <a:cxnSpLocks/>
          </p:cNvCxnSpPr>
          <p:nvPr/>
        </p:nvCxnSpPr>
        <p:spPr>
          <a:xfrm flipH="1">
            <a:off x="7679472" y="3336667"/>
            <a:ext cx="1800904" cy="924473"/>
          </a:xfrm>
          <a:prstGeom prst="straightConnector1">
            <a:avLst/>
          </a:prstGeom>
          <a:ln w="57150">
            <a:solidFill>
              <a:srgbClr val="00CC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D730820-F560-8D8A-5C44-5A716D07B057}"/>
              </a:ext>
            </a:extLst>
          </p:cNvPr>
          <p:cNvSpPr txBox="1"/>
          <p:nvPr/>
        </p:nvSpPr>
        <p:spPr>
          <a:xfrm>
            <a:off x="9485921" y="2894074"/>
            <a:ext cx="2046666" cy="1200329"/>
          </a:xfrm>
          <a:prstGeom prst="rect">
            <a:avLst/>
          </a:prstGeom>
          <a:noFill/>
        </p:spPr>
        <p:txBody>
          <a:bodyPr wrap="square" rIns="90000" rtlCol="0">
            <a:spAutoFit/>
          </a:bodyPr>
          <a:lstStyle/>
          <a:p>
            <a:pPr algn="l"/>
            <a:r>
              <a:rPr lang="en-US" b="1" dirty="0">
                <a:solidFill>
                  <a:schemeClr val="bg1"/>
                </a:solidFill>
                <a:latin typeface="Calibri" panose="020F0502020204030204" pitchFamily="34" charset="0"/>
                <a:cs typeface="Calibri" panose="020F0502020204030204" pitchFamily="34" charset="0"/>
              </a:rPr>
              <a:t>We will autofit as many </a:t>
            </a:r>
            <a:r>
              <a:rPr lang="en-US" b="1" dirty="0" err="1">
                <a:solidFill>
                  <a:schemeClr val="bg1"/>
                </a:solidFill>
                <a:latin typeface="Calibri" panose="020F0502020204030204" pitchFamily="34" charset="0"/>
                <a:cs typeface="Calibri" panose="020F0502020204030204" pitchFamily="34" charset="0"/>
              </a:rPr>
              <a:t>griditems</a:t>
            </a:r>
            <a:r>
              <a:rPr lang="en-US" b="1" dirty="0">
                <a:solidFill>
                  <a:schemeClr val="bg1"/>
                </a:solidFill>
                <a:latin typeface="Calibri" panose="020F0502020204030204" pitchFamily="34" charset="0"/>
                <a:cs typeface="Calibri" panose="020F0502020204030204" pitchFamily="34" charset="0"/>
              </a:rPr>
              <a:t> as we can!  Each </a:t>
            </a:r>
            <a:r>
              <a:rPr lang="en-US" b="1" dirty="0" err="1">
                <a:solidFill>
                  <a:schemeClr val="bg1"/>
                </a:solidFill>
                <a:latin typeface="Calibri" panose="020F0502020204030204" pitchFamily="34" charset="0"/>
                <a:cs typeface="Calibri" panose="020F0502020204030204" pitchFamily="34" charset="0"/>
              </a:rPr>
              <a:t>griditem</a:t>
            </a:r>
            <a:r>
              <a:rPr lang="en-US" b="1" dirty="0">
                <a:solidFill>
                  <a:schemeClr val="bg1"/>
                </a:solidFill>
                <a:latin typeface="Calibri" panose="020F0502020204030204" pitchFamily="34" charset="0"/>
                <a:cs typeface="Calibri" panose="020F0502020204030204" pitchFamily="34" charset="0"/>
              </a:rPr>
              <a:t> is 300px  </a:t>
            </a:r>
            <a:endParaRPr lang="en-CA" b="1" dirty="0" err="1">
              <a:solidFill>
                <a:schemeClr val="bg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4CB58FCE-D77E-3D41-2826-48DA51E8BAC0}"/>
              </a:ext>
            </a:extLst>
          </p:cNvPr>
          <p:cNvSpPr txBox="1"/>
          <p:nvPr/>
        </p:nvSpPr>
        <p:spPr>
          <a:xfrm>
            <a:off x="4727848" y="1378062"/>
            <a:ext cx="2143557" cy="369332"/>
          </a:xfrm>
          <a:prstGeom prst="rect">
            <a:avLst/>
          </a:prstGeom>
          <a:noFill/>
        </p:spPr>
        <p:txBody>
          <a:bodyPr wrap="none" rIns="90000" rtlCol="0">
            <a:spAutoFit/>
          </a:bodyPr>
          <a:lstStyle/>
          <a:p>
            <a:pPr algn="l"/>
            <a:r>
              <a:rPr lang="en-US" b="1" i="1" dirty="0">
                <a:solidFill>
                  <a:schemeClr val="bg1"/>
                </a:solidFill>
                <a:effectLst>
                  <a:glow rad="101600">
                    <a:srgbClr val="FF00FF">
                      <a:alpha val="60000"/>
                    </a:srgbClr>
                  </a:glow>
                </a:effectLst>
                <a:latin typeface="Calibri" panose="020F0502020204030204" pitchFamily="34" charset="0"/>
                <a:cs typeface="Calibri" panose="020F0502020204030204" pitchFamily="34" charset="0"/>
              </a:rPr>
              <a:t>OK, a little bit cooler</a:t>
            </a:r>
            <a:endParaRPr lang="en-CA" b="1" i="1" dirty="0" err="1">
              <a:solidFill>
                <a:schemeClr val="bg1"/>
              </a:solidFill>
              <a:effectLst>
                <a:glow rad="101600">
                  <a:srgbClr val="FF00FF">
                    <a:alpha val="60000"/>
                  </a:srgb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6803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B1D64-6E4B-8083-64AF-A64C90B638D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D659B6-6C2C-E0B4-CD53-D2E6B10F28E6}"/>
              </a:ext>
            </a:extLst>
          </p:cNvPr>
          <p:cNvSpPr>
            <a:spLocks noGrp="1"/>
          </p:cNvSpPr>
          <p:nvPr>
            <p:ph type="title"/>
          </p:nvPr>
        </p:nvSpPr>
        <p:spPr/>
        <p:txBody>
          <a:bodyPr/>
          <a:lstStyle/>
          <a:p>
            <a:r>
              <a:rPr lang="en-US" dirty="0"/>
              <a:t>yourturn1</a:t>
            </a:r>
            <a:endParaRPr lang="en-CA" dirty="0"/>
          </a:p>
        </p:txBody>
      </p:sp>
    </p:spTree>
    <p:extLst>
      <p:ext uri="{BB962C8B-B14F-4D97-AF65-F5344CB8AC3E}">
        <p14:creationId xmlns:p14="http://schemas.microsoft.com/office/powerpoint/2010/main" val="2111807561"/>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E19FF"/>
      </a:hlink>
      <a:folHlink>
        <a:srgbClr val="FE19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Ins="90000" rtlCol="0">
        <a:spAutoFit/>
      </a:bodyPr>
      <a:lstStyle>
        <a:defPPr algn="l">
          <a:defRPr b="1" dirty="0" err="1" smtClean="0">
            <a:solidFill>
              <a:schemeClr val="bg1"/>
            </a:solidFill>
            <a:latin typeface="Calibri" panose="020F0502020204030204" pitchFamily="34" charset="0"/>
            <a:cs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156231</TotalTime>
  <Words>265</Words>
  <Application>Microsoft Office PowerPoint</Application>
  <PresentationFormat>Widescreen</PresentationFormat>
  <Paragraphs>47</Paragraphs>
  <Slides>17</Slides>
  <Notes>0</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Courier New</vt:lpstr>
      <vt:lpstr>Mistral</vt:lpstr>
      <vt:lpstr>Montserrat ExtraBold</vt:lpstr>
      <vt:lpstr>Office Theme</vt:lpstr>
      <vt:lpstr>Week 11 - Css grid</vt:lpstr>
      <vt:lpstr>IC11</vt:lpstr>
      <vt:lpstr>PowerPoint Presentation</vt:lpstr>
      <vt:lpstr>PowerPoint Presentation</vt:lpstr>
      <vt:lpstr>Most Basic GrID</vt:lpstr>
      <vt:lpstr>Most Basic GrID</vt:lpstr>
      <vt:lpstr>Relative units</vt:lpstr>
      <vt:lpstr>Most Basic GrID</vt:lpstr>
      <vt:lpstr>yourturn1</vt:lpstr>
      <vt:lpstr>PowerPoint Presentation</vt:lpstr>
      <vt:lpstr>yourturn2</vt:lpstr>
      <vt:lpstr>PowerPoint Presentation</vt:lpstr>
      <vt:lpstr>PowerPoint Presentation</vt:lpstr>
      <vt:lpstr>yourturn3</vt:lpstr>
      <vt:lpstr>PowerPoint Presentation</vt:lpstr>
      <vt:lpstr>PowerPoint Presentation</vt:lpstr>
      <vt:lpstr>Assignment #4</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PROG11044:  Advanced Internet Web Applications – Web Services</dc:title>
  <dc:creator>Rich</dc:creator>
  <cp:lastModifiedBy>Rich Smith</cp:lastModifiedBy>
  <cp:revision>903</cp:revision>
  <cp:lastPrinted>2012-09-04T16:36:51Z</cp:lastPrinted>
  <dcterms:created xsi:type="dcterms:W3CDTF">2010-08-27T19:06:25Z</dcterms:created>
  <dcterms:modified xsi:type="dcterms:W3CDTF">2025-11-20T22:11:21Z</dcterms:modified>
</cp:coreProperties>
</file>