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663" r:id="rId2"/>
    <p:sldId id="666" r:id="rId3"/>
    <p:sldId id="797" r:id="rId4"/>
    <p:sldId id="793" r:id="rId5"/>
    <p:sldId id="798" r:id="rId6"/>
    <p:sldId id="796" r:id="rId7"/>
    <p:sldId id="782" r:id="rId8"/>
    <p:sldId id="784" r:id="rId9"/>
    <p:sldId id="795" r:id="rId10"/>
    <p:sldId id="778" r:id="rId11"/>
    <p:sldId id="781" r:id="rId12"/>
    <p:sldId id="794" r:id="rId13"/>
    <p:sldId id="783" r:id="rId14"/>
    <p:sldId id="774" r:id="rId15"/>
    <p:sldId id="787" r:id="rId16"/>
    <p:sldId id="790" r:id="rId17"/>
    <p:sldId id="780" r:id="rId18"/>
    <p:sldId id="779" r:id="rId19"/>
    <p:sldId id="775" r:id="rId20"/>
    <p:sldId id="786" r:id="rId21"/>
    <p:sldId id="791" r:id="rId22"/>
    <p:sldId id="785" r:id="rId23"/>
    <p:sldId id="788" r:id="rId24"/>
    <p:sldId id="789" r:id="rId2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FF"/>
    <a:srgbClr val="00FFFF"/>
    <a:srgbClr val="00FF00"/>
    <a:srgbClr val="660066"/>
    <a:srgbClr val="008000"/>
    <a:srgbClr val="0000CC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05" autoAdjust="0"/>
    <p:restoredTop sz="78580" autoAdjust="0"/>
  </p:normalViewPr>
  <p:slideViewPr>
    <p:cSldViewPr>
      <p:cViewPr varScale="1">
        <p:scale>
          <a:sx n="136" d="100"/>
          <a:sy n="136" d="100"/>
        </p:scale>
        <p:origin x="3852" y="11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5" tIns="46582" rIns="93165" bIns="46582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5" tIns="46582" rIns="93165" bIns="46582" rtlCol="0"/>
          <a:lstStyle>
            <a:lvl1pPr algn="r">
              <a:defRPr sz="1200"/>
            </a:lvl1pPr>
          </a:lstStyle>
          <a:p>
            <a:fld id="{9CE91717-0606-42BA-88BC-645A0AB12BB6}" type="datetimeFigureOut">
              <a:rPr lang="en-CA" smtClean="0"/>
              <a:pPr/>
              <a:t>2025-09-25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3165" tIns="46582" rIns="93165" bIns="46582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3165" tIns="46582" rIns="93165" bIns="46582" rtlCol="0" anchor="b"/>
          <a:lstStyle>
            <a:lvl1pPr algn="r">
              <a:defRPr sz="1200"/>
            </a:lvl1pPr>
          </a:lstStyle>
          <a:p>
            <a:fld id="{8CCC4D4E-463D-48E7-BEB1-0AB4BE6A3C11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521266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5" tIns="46582" rIns="93165" bIns="46582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5" tIns="46582" rIns="93165" bIns="46582" rtlCol="0"/>
          <a:lstStyle>
            <a:lvl1pPr algn="r">
              <a:defRPr sz="1200"/>
            </a:lvl1pPr>
          </a:lstStyle>
          <a:p>
            <a:fld id="{83270685-4A16-489C-A9EB-E95FFDEA9F9B}" type="datetimeFigureOut">
              <a:rPr lang="en-CA" smtClean="0"/>
              <a:pPr/>
              <a:t>2025-09-25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5" tIns="46582" rIns="93165" bIns="46582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3165" tIns="46582" rIns="93165" bIns="4658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3165" tIns="46582" rIns="93165" bIns="46582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3165" tIns="46582" rIns="93165" bIns="46582" rtlCol="0" anchor="b"/>
          <a:lstStyle>
            <a:lvl1pPr algn="r">
              <a:defRPr sz="1200"/>
            </a:lvl1pPr>
          </a:lstStyle>
          <a:p>
            <a:fld id="{D66826B0-C107-44AF-BD63-95CBFECE6FA6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87775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6826B0-C107-44AF-BD63-95CBFECE6FA6}" type="slidenum">
              <a:rPr lang="en-CA" smtClean="0"/>
              <a:pPr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46838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79086B7-8C52-4307-A6E2-68D55E03088D}" type="datetimeFigureOut">
              <a:rPr lang="en-CA" smtClean="0"/>
              <a:pPr/>
              <a:t>2025-09-25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D988C55F-30EF-442D-9402-E550EFCE904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79086B7-8C52-4307-A6E2-68D55E03088D}" type="datetimeFigureOut">
              <a:rPr lang="en-CA" smtClean="0"/>
              <a:pPr/>
              <a:t>2025-09-25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D988C55F-30EF-442D-9402-E550EFCE904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79086B7-8C52-4307-A6E2-68D55E03088D}" type="datetimeFigureOut">
              <a:rPr lang="en-CA" smtClean="0"/>
              <a:pPr/>
              <a:t>2025-09-25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D988C55F-30EF-442D-9402-E550EFCE904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54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79086B7-8C52-4307-A6E2-68D55E03088D}" type="datetimeFigureOut">
              <a:rPr lang="en-CA" smtClean="0"/>
              <a:pPr/>
              <a:t>2025-09-25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D988C55F-30EF-442D-9402-E550EFCE904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79086B7-8C52-4307-A6E2-68D55E03088D}" type="datetimeFigureOut">
              <a:rPr lang="en-CA" smtClean="0"/>
              <a:pPr/>
              <a:t>2025-09-25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D988C55F-30EF-442D-9402-E550EFCE904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79086B7-8C52-4307-A6E2-68D55E03088D}" type="datetimeFigureOut">
              <a:rPr lang="en-CA" smtClean="0"/>
              <a:pPr/>
              <a:t>2025-09-25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D988C55F-30EF-442D-9402-E550EFCE904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79086B7-8C52-4307-A6E2-68D55E03088D}" type="datetimeFigureOut">
              <a:rPr lang="en-CA" smtClean="0"/>
              <a:pPr/>
              <a:t>2025-09-25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D988C55F-30EF-442D-9402-E550EFCE904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79086B7-8C52-4307-A6E2-68D55E03088D}" type="datetimeFigureOut">
              <a:rPr lang="en-CA" smtClean="0"/>
              <a:pPr/>
              <a:t>2025-09-25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D988C55F-30EF-442D-9402-E550EFCE904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en-CA" dirty="0"/>
            </a:lvl1pPr>
          </a:lstStyle>
          <a:p>
            <a:pPr lvl="0"/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79086B7-8C52-4307-A6E2-68D55E03088D}" type="datetimeFigureOut">
              <a:rPr lang="en-CA" smtClean="0"/>
              <a:pPr/>
              <a:t>2025-09-25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D988C55F-30EF-442D-9402-E550EFCE904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5" descr="A black and white photo of a city&#10;&#10;Description automatically generated with low confidence">
            <a:extLst>
              <a:ext uri="{FF2B5EF4-FFF2-40B4-BE49-F238E27FC236}">
                <a16:creationId xmlns:a16="http://schemas.microsoft.com/office/drawing/2014/main" id="{2C88072A-5BC1-A252-1C33-71ECDEFCE08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4507" r="-1" b="12372"/>
          <a:stretch/>
        </p:blipFill>
        <p:spPr>
          <a:xfrm>
            <a:off x="-794591" y="-146991"/>
            <a:ext cx="13361557" cy="715198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990" y="142175"/>
            <a:ext cx="10972800" cy="571500"/>
          </a:xfrm>
        </p:spPr>
        <p:txBody>
          <a:bodyPr>
            <a:noAutofit/>
            <a:scene3d>
              <a:camera prst="orthographicFront"/>
              <a:lightRig rig="brightRoom" dir="t"/>
            </a:scene3d>
            <a:sp3d extrusionH="57150" contourW="6350" prstMaterial="plastic">
              <a:bevelT w="20320" h="20320" prst="softRound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>
              <a:defRPr lang="en-CA" sz="3600" b="1" i="0" kern="1200" cap="small" baseline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anose="00000900000000000000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0C3A4F4-9650-69BB-A30E-E5491198F4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76184" y="5547682"/>
            <a:ext cx="8099803" cy="571500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ln>
                  <a:noFill/>
                </a:ln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36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…</a:t>
            </a:r>
            <a:endParaRPr lang="en-C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CD2558-4EF8-42F5-E0BB-943A82FE395E}"/>
              </a:ext>
            </a:extLst>
          </p:cNvPr>
          <p:cNvSpPr txBox="1"/>
          <p:nvPr userDrawn="1"/>
        </p:nvSpPr>
        <p:spPr>
          <a:xfrm>
            <a:off x="3579368" y="1491915"/>
            <a:ext cx="5293437" cy="3154710"/>
          </a:xfrm>
          <a:prstGeom prst="rect">
            <a:avLst/>
          </a:prstGeom>
          <a:noFill/>
          <a:effectLst>
            <a:glow rad="228600">
              <a:srgbClr val="FF00FF"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199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27000">
                    <a:srgbClr val="00FFFF"/>
                  </a:glow>
                </a:effectLst>
                <a:latin typeface="Mistral" panose="03090702030407020403" pitchFamily="66" charset="0"/>
              </a:rPr>
              <a:t>Demo!</a:t>
            </a:r>
            <a:endParaRPr lang="en-CA" sz="199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27000">
                  <a:srgbClr val="00FFFF"/>
                </a:glow>
              </a:effectLst>
              <a:latin typeface="Mistral" panose="030907020304070204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412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mute="1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  <p:bldP spid="4" grpId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hdwallsource.com/img/2014/7/cool-computer-backgrounds-27940-28662-hd-wallpapers.jpg">
            <a:extLst>
              <a:ext uri="{FF2B5EF4-FFF2-40B4-BE49-F238E27FC236}">
                <a16:creationId xmlns:a16="http://schemas.microsoft.com/office/drawing/2014/main" id="{BBD2BBF7-9E82-D807-DA2C-AFE5AC0509B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6" b="6025"/>
          <a:stretch/>
        </p:blipFill>
        <p:spPr bwMode="auto">
          <a:xfrm>
            <a:off x="0" y="43706"/>
            <a:ext cx="12246512" cy="681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8CDD70-555E-CF2E-7ED6-B21513911482}"/>
              </a:ext>
            </a:extLst>
          </p:cNvPr>
          <p:cNvSpPr txBox="1"/>
          <p:nvPr userDrawn="1"/>
        </p:nvSpPr>
        <p:spPr>
          <a:xfrm>
            <a:off x="3684780" y="0"/>
            <a:ext cx="4477508" cy="1569660"/>
          </a:xfrm>
          <a:prstGeom prst="rect">
            <a:avLst/>
          </a:prstGeom>
          <a:noFill/>
          <a:effectLst>
            <a:glow rad="228600">
              <a:srgbClr val="FF00FF"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9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27000">
                    <a:srgbClr val="FF00FF"/>
                  </a:glow>
                </a:effectLst>
                <a:latin typeface="Mistral" panose="03090702030407020403" pitchFamily="66" charset="0"/>
              </a:rPr>
              <a:t>Your Turn!</a:t>
            </a:r>
            <a:endParaRPr lang="en-CA" sz="96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27000">
                  <a:srgbClr val="FF00FF"/>
                </a:glow>
              </a:effectLst>
              <a:latin typeface="Mistral" panose="03090702030407020403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9FCBDC-5263-389A-55E0-DA9595ECD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134" y="2071544"/>
            <a:ext cx="10972800" cy="571500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79488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0032438" y="68626"/>
            <a:ext cx="2113557" cy="6704956"/>
          </a:xfrm>
          <a:prstGeom prst="rect">
            <a:avLst/>
          </a:prstGeom>
          <a:solidFill>
            <a:srgbClr val="00FFFF">
              <a:alpha val="20000"/>
            </a:srgbClr>
          </a:solidFill>
          <a:ln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t"/>
          <a:lstStyle/>
          <a:p>
            <a:pPr algn="ctr"/>
            <a:r>
              <a:rPr lang="en-CA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977269" y="66234"/>
            <a:ext cx="7055168" cy="6704956"/>
          </a:xfrm>
          <a:prstGeom prst="rect">
            <a:avLst/>
          </a:prstGeom>
          <a:solidFill>
            <a:srgbClr val="00FFFF">
              <a:alpha val="20000"/>
            </a:srgbClr>
          </a:solidFill>
          <a:ln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CA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Heap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6129" y="61270"/>
            <a:ext cx="2918440" cy="6704956"/>
          </a:xfrm>
          <a:prstGeom prst="rect">
            <a:avLst/>
          </a:prstGeom>
          <a:solidFill>
            <a:srgbClr val="00FFFF">
              <a:alpha val="20000"/>
            </a:srgbClr>
          </a:solidFill>
          <a:ln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CA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Stack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E05572-4E65-4283-95F3-E0F8B13F3161}"/>
              </a:ext>
            </a:extLst>
          </p:cNvPr>
          <p:cNvSpPr/>
          <p:nvPr userDrawn="1"/>
        </p:nvSpPr>
        <p:spPr>
          <a:xfrm>
            <a:off x="46130" y="30634"/>
            <a:ext cx="12099741" cy="67967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933514-11B1-4F50-B6FE-4E02F05473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8008" y="1132266"/>
            <a:ext cx="10195984" cy="545041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52FCD5-91CA-4309-A525-895102F41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469" y="-19427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47659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0032438" y="68626"/>
            <a:ext cx="2113557" cy="6704956"/>
          </a:xfrm>
          <a:prstGeom prst="rect">
            <a:avLst/>
          </a:prstGeom>
          <a:solidFill>
            <a:srgbClr val="00FFFF">
              <a:alpha val="20000"/>
            </a:srgbClr>
          </a:solidFill>
          <a:ln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t"/>
          <a:lstStyle/>
          <a:p>
            <a:pPr algn="ctr"/>
            <a:r>
              <a:rPr lang="en-CA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977269" y="66234"/>
            <a:ext cx="7055168" cy="6704956"/>
          </a:xfrm>
          <a:prstGeom prst="rect">
            <a:avLst/>
          </a:prstGeom>
          <a:solidFill>
            <a:srgbClr val="00FFFF">
              <a:alpha val="20000"/>
            </a:srgbClr>
          </a:solidFill>
          <a:ln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CA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Heap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6129" y="61270"/>
            <a:ext cx="2918440" cy="6704956"/>
          </a:xfrm>
          <a:prstGeom prst="rect">
            <a:avLst/>
          </a:prstGeom>
          <a:solidFill>
            <a:srgbClr val="00FFFF">
              <a:alpha val="20000"/>
            </a:srgbClr>
          </a:solidFill>
          <a:ln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CA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Stack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E05572-4E65-4283-95F3-E0F8B13F3161}"/>
              </a:ext>
            </a:extLst>
          </p:cNvPr>
          <p:cNvSpPr/>
          <p:nvPr userDrawn="1"/>
        </p:nvSpPr>
        <p:spPr>
          <a:xfrm>
            <a:off x="46130" y="30634"/>
            <a:ext cx="12099741" cy="6796731"/>
          </a:xfrm>
          <a:prstGeom prst="rect">
            <a:avLst/>
          </a:prstGeom>
          <a:solidFill>
            <a:srgbClr val="FF00FF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933514-11B1-4F50-B6FE-4E02F05473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8008" y="1132266"/>
            <a:ext cx="10195984" cy="545041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52FCD5-91CA-4309-A525-895102F41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469" y="-19427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778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hdwallsource.com/img/2014/7/cool-computer-backgrounds-27940-28662-hd-wallpapers.jpg">
            <a:extLst>
              <a:ext uri="{FF2B5EF4-FFF2-40B4-BE49-F238E27FC236}">
                <a16:creationId xmlns:a16="http://schemas.microsoft.com/office/drawing/2014/main" id="{BBD2BBF7-9E82-D807-DA2C-AFE5AC0509B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6" b="6025"/>
          <a:stretch/>
        </p:blipFill>
        <p:spPr bwMode="auto">
          <a:xfrm>
            <a:off x="0" y="43706"/>
            <a:ext cx="12246512" cy="681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8CDD70-555E-CF2E-7ED6-B21513911482}"/>
              </a:ext>
            </a:extLst>
          </p:cNvPr>
          <p:cNvSpPr txBox="1"/>
          <p:nvPr userDrawn="1"/>
        </p:nvSpPr>
        <p:spPr>
          <a:xfrm>
            <a:off x="3684780" y="0"/>
            <a:ext cx="4477508" cy="1569660"/>
          </a:xfrm>
          <a:prstGeom prst="rect">
            <a:avLst/>
          </a:prstGeom>
          <a:noFill/>
          <a:effectLst>
            <a:glow rad="228600">
              <a:srgbClr val="FF00FF"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9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27000">
                    <a:srgbClr val="FF00FF"/>
                  </a:glow>
                </a:effectLst>
                <a:latin typeface="Mistral" panose="03090702030407020403" pitchFamily="66" charset="0"/>
              </a:rPr>
              <a:t>Your Turn!</a:t>
            </a:r>
            <a:endParaRPr lang="en-CA" sz="96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27000">
                  <a:srgbClr val="FF00FF"/>
                </a:glow>
              </a:effectLst>
              <a:latin typeface="Mistral" panose="03090702030407020403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9FCBDC-5263-389A-55E0-DA9595ECD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134" y="2071544"/>
            <a:ext cx="10972800" cy="571500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35899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6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79086B7-8C52-4307-A6E2-68D55E03088D}" type="datetimeFigureOut">
              <a:rPr lang="en-CA" smtClean="0"/>
              <a:pPr/>
              <a:t>2025-09-25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D988C55F-30EF-442D-9402-E550EFCE904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CC"/>
            </a:gs>
            <a:gs pos="95000">
              <a:schemeClr val="tx1">
                <a:lumMod val="95000"/>
                <a:lumOff val="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53" r:id="rId9"/>
    <p:sldLayoutId id="2147483652" r:id="rId10"/>
    <p:sldLayoutId id="2147483651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3200" b="1" i="0" kern="1200" cap="all" baseline="0">
          <a:solidFill>
            <a:srgbClr val="FFFF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Montserrat ExtraBold" panose="00000900000000000000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42B000-A7E6-A078-D79C-6FDDA87A5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D8192A-43CC-C63C-B201-6B06A07EF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Week 4</a:t>
            </a:r>
            <a:endParaRPr lang="en-C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636701-C8CD-E9FB-AABE-F2A83DFE06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bit more CSS</a:t>
            </a:r>
          </a:p>
          <a:p>
            <a:r>
              <a:rPr lang="en-US" dirty="0"/>
              <a:t>The DOM</a:t>
            </a:r>
          </a:p>
          <a:p>
            <a:r>
              <a:rPr lang="en-US" dirty="0"/>
              <a:t>Using the inspect tool in your browser</a:t>
            </a:r>
          </a:p>
          <a:p>
            <a:r>
              <a:rPr lang="en-US" dirty="0"/>
              <a:t>How a webpage renders</a:t>
            </a:r>
          </a:p>
          <a:p>
            <a:r>
              <a:rPr lang="en-US" dirty="0"/>
              <a:t>Semantic and non-semantic sectioning tags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592177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4A2E3-F344-9FE2-D1B7-A7F3B1687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277" y="0"/>
            <a:ext cx="10972800" cy="1143000"/>
          </a:xfrm>
        </p:spPr>
        <p:txBody>
          <a:bodyPr/>
          <a:lstStyle/>
          <a:p>
            <a:r>
              <a:rPr lang="en-US" dirty="0"/>
              <a:t>The DOM 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B3F4B-5BBD-E3B4-3F37-1093A2FADB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908720"/>
            <a:ext cx="10972800" cy="4525963"/>
          </a:xfrm>
        </p:spPr>
        <p:txBody>
          <a:bodyPr/>
          <a:lstStyle/>
          <a:p>
            <a:r>
              <a:rPr lang="en-US" dirty="0"/>
              <a:t>Every element is built into an object that can be accessed programmatically.</a:t>
            </a:r>
          </a:p>
          <a:p>
            <a:r>
              <a:rPr lang="en-US" dirty="0"/>
              <a:t>The objects are arranged in a tree structure</a:t>
            </a:r>
          </a:p>
          <a:p>
            <a:r>
              <a:rPr lang="en-US" dirty="0"/>
              <a:t>We can access these objects using </a:t>
            </a:r>
            <a:r>
              <a:rPr lang="en-US" dirty="0" err="1"/>
              <a:t>javascript</a:t>
            </a:r>
            <a:r>
              <a:rPr lang="en-US" dirty="0"/>
              <a:t> and </a:t>
            </a:r>
            <a:r>
              <a:rPr lang="en-US" dirty="0" err="1"/>
              <a:t>css</a:t>
            </a:r>
            <a:endParaRPr lang="en-US" dirty="0"/>
          </a:p>
          <a:p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082A73-6BC6-636B-5301-9424EAEFE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696" y="3212976"/>
            <a:ext cx="4360882" cy="349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2155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B711FB-B8D5-0FF6-851F-EA14B3638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Dom1</a:t>
            </a:r>
            <a:endParaRPr lang="en-C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128ADA-90FE-3C71-E9B4-8637FA32A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084217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B0615-DA9F-A814-7328-D66C5A89F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48B57-9369-ED32-8C98-109D63745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D47E27-7DB9-EDF2-5D87-EB0CC5E18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472" y="0"/>
            <a:ext cx="53730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733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53FBEC-E222-8F23-9321-75E4C908CB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1191"/>
          <a:stretch/>
        </p:blipFill>
        <p:spPr>
          <a:xfrm>
            <a:off x="1127448" y="1672591"/>
            <a:ext cx="6726254" cy="26928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6D3B42-137E-24C0-CFC0-B232F994EE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8809"/>
          <a:stretch/>
        </p:blipFill>
        <p:spPr>
          <a:xfrm>
            <a:off x="4223792" y="3208265"/>
            <a:ext cx="6726254" cy="28243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D7588E-C6B4-B728-8666-0F5F2274B8FA}"/>
              </a:ext>
            </a:extLst>
          </p:cNvPr>
          <p:cNvSpPr txBox="1"/>
          <p:nvPr/>
        </p:nvSpPr>
        <p:spPr>
          <a:xfrm>
            <a:off x="811421" y="1303259"/>
            <a:ext cx="632053" cy="369332"/>
          </a:xfrm>
          <a:prstGeom prst="rect">
            <a:avLst/>
          </a:prstGeom>
          <a:noFill/>
        </p:spPr>
        <p:txBody>
          <a:bodyPr wrap="none" rIns="90000" rtlCol="0">
            <a:sp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This:</a:t>
            </a:r>
            <a:endParaRPr lang="en-CA" b="1" dirty="0" err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0476F0-5692-7C76-7AD7-AB2725A0ABF1}"/>
              </a:ext>
            </a:extLst>
          </p:cNvPr>
          <p:cNvSpPr txBox="1"/>
          <p:nvPr/>
        </p:nvSpPr>
        <p:spPr>
          <a:xfrm>
            <a:off x="8040216" y="2829373"/>
            <a:ext cx="2099762" cy="369332"/>
          </a:xfrm>
          <a:prstGeom prst="rect">
            <a:avLst/>
          </a:prstGeom>
          <a:noFill/>
        </p:spPr>
        <p:txBody>
          <a:bodyPr wrap="none" rIns="90000" rtlCol="0">
            <a:sp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used to build this:</a:t>
            </a:r>
            <a:endParaRPr lang="en-CA" b="1" dirty="0" err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82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F462DAB-DD90-0692-D2B0-D853F0884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1944" y="3356992"/>
            <a:ext cx="5817990" cy="571500"/>
          </a:xfrm>
        </p:spPr>
        <p:txBody>
          <a:bodyPr/>
          <a:lstStyle/>
          <a:p>
            <a:r>
              <a:rPr lang="en-US" dirty="0"/>
              <a:t>Given this HTML, pretend that you are the browser parser and build the DOM tree (feel free to do it on paper or using notepad)</a:t>
            </a:r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3B400F-4E07-9982-A28B-5A9AB8867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1443044"/>
            <a:ext cx="4777669" cy="436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9151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01A66-B433-4E2B-A0B6-F8FFBDE3D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9736" y="1196752"/>
            <a:ext cx="10972800" cy="571500"/>
          </a:xfrm>
        </p:spPr>
        <p:txBody>
          <a:bodyPr/>
          <a:lstStyle/>
          <a:p>
            <a:r>
              <a:rPr lang="en-US" dirty="0"/>
              <a:t>Answer</a:t>
            </a:r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14296C-D175-448E-AF82-C78602211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1443044"/>
            <a:ext cx="4777669" cy="43622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B4DD32-F5E1-323B-5330-2DC0D0195D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106"/>
          <a:stretch>
            <a:fillRect/>
          </a:stretch>
        </p:blipFill>
        <p:spPr>
          <a:xfrm>
            <a:off x="6816080" y="1916832"/>
            <a:ext cx="4535052" cy="327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2344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C2EF60-E013-D60F-F984-5F0369E4B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usinginspect</a:t>
            </a:r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3C6DC5-64C4-F45C-5236-F361B622E0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912581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828FC-6C3B-4245-4286-8EC7073FA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Inspect in our browser – A deeper dive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AE152-939F-0B78-02D8-163BC534D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90E111A-6B41-6E67-0A9E-6724BA6FC96D}"/>
              </a:ext>
            </a:extLst>
          </p:cNvPr>
          <p:cNvGrpSpPr/>
          <p:nvPr/>
        </p:nvGrpSpPr>
        <p:grpSpPr>
          <a:xfrm>
            <a:off x="3611724" y="1600203"/>
            <a:ext cx="4968552" cy="4752528"/>
            <a:chOff x="1487488" y="731834"/>
            <a:chExt cx="3779216" cy="388843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CED2975-740C-1074-B245-C77E86241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77432" b="25449"/>
            <a:stretch>
              <a:fillRect/>
            </a:stretch>
          </p:blipFill>
          <p:spPr>
            <a:xfrm>
              <a:off x="1487488" y="731835"/>
              <a:ext cx="1584176" cy="388843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61F627E-1E84-831E-DBBC-8DE987F16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68730" b="25449"/>
            <a:stretch>
              <a:fillRect/>
            </a:stretch>
          </p:blipFill>
          <p:spPr>
            <a:xfrm>
              <a:off x="3071664" y="731834"/>
              <a:ext cx="2195040" cy="38884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28387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D16F3-791B-0DE2-2F32-5714F84DB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C6A88-369F-36E8-ED67-E23BEC9436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EB5EF56-E4E6-C7D4-FD2A-3B80F7DC8542}"/>
              </a:ext>
            </a:extLst>
          </p:cNvPr>
          <p:cNvGrpSpPr/>
          <p:nvPr/>
        </p:nvGrpSpPr>
        <p:grpSpPr>
          <a:xfrm>
            <a:off x="2351584" y="152636"/>
            <a:ext cx="7272808" cy="6552728"/>
            <a:chOff x="1487488" y="731834"/>
            <a:chExt cx="3779216" cy="388843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3022ED6-DBE9-CD24-D80F-65932F75D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77432" b="25449"/>
            <a:stretch>
              <a:fillRect/>
            </a:stretch>
          </p:blipFill>
          <p:spPr>
            <a:xfrm>
              <a:off x="1487488" y="731835"/>
              <a:ext cx="1584176" cy="388843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FC3D710-9251-A3E2-D99D-D36080E9C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68730" b="25449"/>
            <a:stretch>
              <a:fillRect/>
            </a:stretch>
          </p:blipFill>
          <p:spPr>
            <a:xfrm>
              <a:off x="3071664" y="731834"/>
              <a:ext cx="2195040" cy="38884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96831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036A7-F55C-3976-5494-9BD22AE23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 Document Sectioning using semantic tags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87ED3-EB5E-2065-7910-BCC9C2389C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Defines the outline of our document.</a:t>
            </a:r>
            <a:endParaRPr lang="en-CA" dirty="0"/>
          </a:p>
          <a:p>
            <a:r>
              <a:rPr lang="en-CA" dirty="0"/>
              <a:t>They are important for many reasons!</a:t>
            </a:r>
          </a:p>
          <a:p>
            <a:pPr lvl="1"/>
            <a:r>
              <a:rPr lang="en-CA" dirty="0"/>
              <a:t>Screen readers</a:t>
            </a:r>
          </a:p>
          <a:p>
            <a:pPr lvl="1"/>
            <a:r>
              <a:rPr lang="en-CA" dirty="0"/>
              <a:t>Search engine crawlers (SOE)</a:t>
            </a:r>
          </a:p>
          <a:p>
            <a:pPr lvl="1"/>
            <a:r>
              <a:rPr lang="en-CA" dirty="0"/>
              <a:t>Organizing our information into relevant sections</a:t>
            </a:r>
          </a:p>
          <a:p>
            <a:pPr lvl="1"/>
            <a:r>
              <a:rPr lang="en-CA" dirty="0"/>
              <a:t>A convenient way for us to use JS and CSS to make our page prettier and/or more functional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109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0472D-82B2-CBC6-041B-EB1549022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Tell me something you learned last week</a:t>
            </a:r>
            <a:endParaRPr lang="en-CA" dirty="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BE1AFFA0-EF8F-4E99-A61C-71CF8A32A997}"/>
              </a:ext>
            </a:extLst>
          </p:cNvPr>
          <p:cNvSpPr txBox="1">
            <a:spLocks/>
          </p:cNvSpPr>
          <p:nvPr/>
        </p:nvSpPr>
        <p:spPr>
          <a:xfrm>
            <a:off x="914400" y="2130431"/>
            <a:ext cx="10363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i="0" kern="1200" cap="all" baseline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anose="00000900000000000000" pitchFamily="2" charset="0"/>
                <a:ea typeface="+mj-ea"/>
                <a:cs typeface="+mj-cs"/>
              </a:defRPr>
            </a:lvl1pPr>
          </a:lstStyle>
          <a:p>
            <a:r>
              <a:rPr lang="en-US"/>
              <a:t>Make my own</a:t>
            </a: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F6FA2F-5BFD-DABB-6366-FC4C6F998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752" y="2623615"/>
            <a:ext cx="4615678" cy="25251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820EB0-DC38-F537-3A0A-211A92FFFD56}"/>
              </a:ext>
            </a:extLst>
          </p:cNvPr>
          <p:cNvSpPr txBox="1"/>
          <p:nvPr/>
        </p:nvSpPr>
        <p:spPr>
          <a:xfrm>
            <a:off x="1492280" y="2540028"/>
            <a:ext cx="1396364" cy="523220"/>
          </a:xfrm>
          <a:prstGeom prst="rect">
            <a:avLst/>
          </a:prstGeom>
          <a:noFill/>
        </p:spPr>
        <p:txBody>
          <a:bodyPr wrap="none" rIns="90000" rtlCol="0">
            <a:spAutoFit/>
          </a:bodyPr>
          <a:lstStyle/>
          <a:p>
            <a:pPr algn="l"/>
            <a:r>
              <a:rPr lang="en-US" sz="2800" b="1" dirty="0">
                <a:solidFill>
                  <a:schemeClr val="bg1"/>
                </a:solidFill>
                <a:effectLst>
                  <a:glow rad="101600">
                    <a:srgbClr val="00FFFF">
                      <a:alpha val="6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Selector</a:t>
            </a:r>
            <a:endParaRPr lang="en-CA" sz="2800" b="1" dirty="0" err="1">
              <a:solidFill>
                <a:schemeClr val="bg1"/>
              </a:solidFill>
              <a:effectLst>
                <a:glow rad="101600">
                  <a:srgbClr val="00FFFF">
                    <a:alpha val="60000"/>
                  </a:srgb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4FB3EE-50F4-D047-C761-2C2A6815B0B9}"/>
              </a:ext>
            </a:extLst>
          </p:cNvPr>
          <p:cNvSpPr txBox="1"/>
          <p:nvPr/>
        </p:nvSpPr>
        <p:spPr>
          <a:xfrm>
            <a:off x="1570293" y="3861812"/>
            <a:ext cx="1486902" cy="523220"/>
          </a:xfrm>
          <a:prstGeom prst="rect">
            <a:avLst/>
          </a:prstGeom>
          <a:noFill/>
        </p:spPr>
        <p:txBody>
          <a:bodyPr wrap="none" rIns="90000" rtlCol="0">
            <a:spAutoFit/>
          </a:bodyPr>
          <a:lstStyle/>
          <a:p>
            <a:pPr algn="l"/>
            <a:r>
              <a:rPr lang="en-US" sz="2800" b="1" dirty="0">
                <a:solidFill>
                  <a:schemeClr val="bg1"/>
                </a:solidFill>
                <a:effectLst>
                  <a:glow rad="101600">
                    <a:srgbClr val="00FFFF">
                      <a:alpha val="6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Property</a:t>
            </a:r>
            <a:endParaRPr lang="en-CA" sz="2800" b="1" dirty="0" err="1">
              <a:solidFill>
                <a:schemeClr val="bg1"/>
              </a:solidFill>
              <a:effectLst>
                <a:glow rad="101600">
                  <a:srgbClr val="00FFFF">
                    <a:alpha val="60000"/>
                  </a:srgb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559E3B-2E04-1122-D2BA-71EBD737A55D}"/>
              </a:ext>
            </a:extLst>
          </p:cNvPr>
          <p:cNvSpPr txBox="1"/>
          <p:nvPr/>
        </p:nvSpPr>
        <p:spPr>
          <a:xfrm>
            <a:off x="8891972" y="3077236"/>
            <a:ext cx="1157261" cy="523220"/>
          </a:xfrm>
          <a:prstGeom prst="rect">
            <a:avLst/>
          </a:prstGeom>
          <a:noFill/>
        </p:spPr>
        <p:txBody>
          <a:bodyPr wrap="none" rIns="90000" rtlCol="0">
            <a:spAutoFit/>
          </a:bodyPr>
          <a:lstStyle/>
          <a:p>
            <a:pPr algn="l"/>
            <a:r>
              <a:rPr lang="en-US" sz="2800" b="1" dirty="0">
                <a:solidFill>
                  <a:schemeClr val="bg1"/>
                </a:solidFill>
                <a:effectLst>
                  <a:glow rad="101600">
                    <a:srgbClr val="00FFFF">
                      <a:alpha val="6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Values</a:t>
            </a:r>
            <a:endParaRPr lang="en-CA" sz="2800" b="1" dirty="0" err="1">
              <a:solidFill>
                <a:schemeClr val="bg1"/>
              </a:solidFill>
              <a:effectLst>
                <a:glow rad="101600">
                  <a:srgbClr val="00FFFF">
                    <a:alpha val="60000"/>
                  </a:srgb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2323F66-49B8-C76D-B0A8-25CF790B7CCF}"/>
              </a:ext>
            </a:extLst>
          </p:cNvPr>
          <p:cNvCxnSpPr>
            <a:cxnSpLocks/>
          </p:cNvCxnSpPr>
          <p:nvPr/>
        </p:nvCxnSpPr>
        <p:spPr>
          <a:xfrm flipH="1">
            <a:off x="7667836" y="3368317"/>
            <a:ext cx="1224136" cy="36004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  <a:effectLst>
            <a:glow rad="101600">
              <a:srgbClr val="00FFFF">
                <a:alpha val="60000"/>
              </a:srgbClr>
            </a:glow>
            <a:outerShdw blurRad="50800" dist="50800" dir="27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91F8AB0-F5E2-7561-96A0-0FB435BBB9A8}"/>
              </a:ext>
            </a:extLst>
          </p:cNvPr>
          <p:cNvCxnSpPr>
            <a:cxnSpLocks/>
          </p:cNvCxnSpPr>
          <p:nvPr/>
        </p:nvCxnSpPr>
        <p:spPr>
          <a:xfrm flipH="1">
            <a:off x="7480306" y="3431880"/>
            <a:ext cx="1430407" cy="980151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  <a:effectLst>
            <a:glow rad="101600">
              <a:srgbClr val="00FFFF">
                <a:alpha val="60000"/>
              </a:srgbClr>
            </a:glow>
            <a:outerShdw blurRad="50800" dist="50800" dir="27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8A7181A-44CE-0AA2-8D86-84E8B4986FF7}"/>
              </a:ext>
            </a:extLst>
          </p:cNvPr>
          <p:cNvCxnSpPr>
            <a:cxnSpLocks/>
          </p:cNvCxnSpPr>
          <p:nvPr/>
        </p:nvCxnSpPr>
        <p:spPr>
          <a:xfrm>
            <a:off x="2888644" y="2801638"/>
            <a:ext cx="1233500" cy="459169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  <a:effectLst>
            <a:glow rad="101600">
              <a:srgbClr val="00FFFF">
                <a:alpha val="60000"/>
              </a:srgbClr>
            </a:glow>
            <a:outerShdw blurRad="50800" dist="50800" dir="27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15951B6-C8BF-5C34-9C8E-2C58DB4EFF58}"/>
              </a:ext>
            </a:extLst>
          </p:cNvPr>
          <p:cNvCxnSpPr>
            <a:cxnSpLocks/>
          </p:cNvCxnSpPr>
          <p:nvPr/>
        </p:nvCxnSpPr>
        <p:spPr>
          <a:xfrm flipV="1">
            <a:off x="3072964" y="3837679"/>
            <a:ext cx="1553236" cy="373115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  <a:effectLst>
            <a:glow rad="101600">
              <a:srgbClr val="00FFFF">
                <a:alpha val="60000"/>
              </a:srgbClr>
            </a:glow>
            <a:outerShdw blurRad="50800" dist="50800" dir="27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BA77414-F94C-4B4D-2C0B-495461E69B1D}"/>
              </a:ext>
            </a:extLst>
          </p:cNvPr>
          <p:cNvCxnSpPr>
            <a:cxnSpLocks/>
          </p:cNvCxnSpPr>
          <p:nvPr/>
        </p:nvCxnSpPr>
        <p:spPr>
          <a:xfrm flipV="1">
            <a:off x="2888644" y="4296050"/>
            <a:ext cx="1737556" cy="6192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  <a:effectLst>
            <a:glow rad="101600">
              <a:srgbClr val="00FFFF">
                <a:alpha val="60000"/>
              </a:srgbClr>
            </a:glow>
            <a:outerShdw blurRad="50800" dist="50800" dir="27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D8593F5-61A9-A1B0-DA41-0FFFD4B575DC}"/>
              </a:ext>
            </a:extLst>
          </p:cNvPr>
          <p:cNvSpPr txBox="1"/>
          <p:nvPr/>
        </p:nvSpPr>
        <p:spPr>
          <a:xfrm>
            <a:off x="5591944" y="5457302"/>
            <a:ext cx="1136486" cy="461665"/>
          </a:xfrm>
          <a:prstGeom prst="rect">
            <a:avLst/>
          </a:prstGeom>
          <a:noFill/>
        </p:spPr>
        <p:txBody>
          <a:bodyPr wrap="none" rIns="90000" rtlCol="0">
            <a:spAutoFit/>
          </a:bodyPr>
          <a:lstStyle/>
          <a:p>
            <a:pPr algn="l"/>
            <a:r>
              <a:rPr lang="en-US" sz="2400" b="1" dirty="0">
                <a:solidFill>
                  <a:schemeClr val="bg1"/>
                </a:solidFill>
                <a:effectLst>
                  <a:glow rad="101600">
                    <a:srgbClr val="FF00FF">
                      <a:alpha val="6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Ruleset</a:t>
            </a:r>
            <a:endParaRPr lang="en-CA" sz="2400" b="1" dirty="0" err="1">
              <a:solidFill>
                <a:schemeClr val="bg1"/>
              </a:solidFill>
              <a:effectLst>
                <a:glow rad="101600">
                  <a:srgbClr val="FF00FF">
                    <a:alpha val="60000"/>
                  </a:srgb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083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41D8607-AF9B-4B0D-4D90-C22AF923E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sections</a:t>
            </a:r>
            <a:endParaRPr lang="en-C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D1058D-1391-F7F8-5BBE-DD163B671A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946178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D10BAB5-E7F2-77D2-11FE-ACB39CD85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Yourturn</a:t>
            </a:r>
            <a:r>
              <a:rPr lang="en-US" dirty="0"/>
              <a:t> 1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60780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C5405-B419-AF19-E185-14A6F402C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03035-E2C1-D21C-E875-EF270F4D51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878166-DF6E-2328-5C9E-77EC605E68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46" t="4664" r="8779" b="28213"/>
          <a:stretch>
            <a:fillRect/>
          </a:stretch>
        </p:blipFill>
        <p:spPr>
          <a:xfrm>
            <a:off x="1569569" y="440668"/>
            <a:ext cx="9052861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3381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33983-01C4-E894-E6A6-33B4FB58F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#1 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70D4B-1AFF-2961-BA83-A3CA5E4D5B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Let’s take a look…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248249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2AE98-36BC-D6C2-74FD-0D55C637B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#2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E14F11-9023-6BAB-F0AE-04747E6EDF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Build an html page that includes any information you’d like to bring into the exam with you.</a:t>
            </a:r>
          </a:p>
          <a:p>
            <a:r>
              <a:rPr lang="en-US" dirty="0"/>
              <a:t>Feel free to use images, tables, and any </a:t>
            </a:r>
            <a:r>
              <a:rPr lang="en-US" dirty="0" err="1"/>
              <a:t>css</a:t>
            </a:r>
            <a:r>
              <a:rPr lang="en-US" dirty="0"/>
              <a:t> that we have learned so far.</a:t>
            </a:r>
          </a:p>
          <a:p>
            <a:r>
              <a:rPr lang="en-US" dirty="0"/>
              <a:t>Move your page onto the server and copy the link into the </a:t>
            </a:r>
            <a:r>
              <a:rPr lang="en-US" dirty="0" err="1"/>
              <a:t>dropbox</a:t>
            </a:r>
            <a:r>
              <a:rPr lang="en-US" dirty="0"/>
              <a:t> comments.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15573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AC45BE-E9BE-4DCF-3F17-62EBC077D4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BBDCA-60E9-D602-598C-6B1100A7F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#1 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C375E7-3006-9880-5B6A-4398AB5C88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Let’s take a look…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31924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6D398-685D-F950-30B2-043E71368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cool stuff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4B48C-9DD1-1201-E1ED-EB717BA8CA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5480" y="2024541"/>
            <a:ext cx="10972800" cy="4525963"/>
          </a:xfrm>
        </p:spPr>
        <p:txBody>
          <a:bodyPr/>
          <a:lstStyle/>
          <a:p>
            <a:r>
              <a:rPr lang="en-US" dirty="0" err="1"/>
              <a:t>Css</a:t>
            </a:r>
            <a:r>
              <a:rPr lang="en-US" dirty="0"/>
              <a:t> classes</a:t>
            </a:r>
          </a:p>
          <a:p>
            <a:r>
              <a:rPr lang="en-US" dirty="0"/>
              <a:t>Using anchors as containers</a:t>
            </a:r>
          </a:p>
          <a:p>
            <a:r>
              <a:rPr lang="en-US" dirty="0"/>
              <a:t>Some neat </a:t>
            </a:r>
            <a:r>
              <a:rPr lang="en-US" dirty="0" err="1"/>
              <a:t>css</a:t>
            </a:r>
            <a:r>
              <a:rPr lang="en-US" dirty="0"/>
              <a:t> directives</a:t>
            </a:r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3C64B1-BF3A-C1BD-6417-B362C4A02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2144" y="1124744"/>
            <a:ext cx="4299947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572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CCBCF9-A5CE-9210-73CF-3D876A485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 </a:t>
            </a:r>
            <a:r>
              <a:rPr lang="en-US" dirty="0" err="1"/>
              <a:t>css</a:t>
            </a:r>
            <a:r>
              <a:rPr lang="en-US" dirty="0"/>
              <a:t> stuff</a:t>
            </a:r>
            <a:endParaRPr lang="en-C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50B3A0-52B7-05EF-45A5-85B5E60A0B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1261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6D534F8-117A-D903-1CB3-E8C37939D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492896"/>
            <a:ext cx="10972800" cy="571500"/>
          </a:xfrm>
        </p:spPr>
        <p:txBody>
          <a:bodyPr/>
          <a:lstStyle/>
          <a:p>
            <a:r>
              <a:rPr lang="en-US" dirty="0"/>
              <a:t>Work on Assignment #1</a:t>
            </a:r>
            <a:br>
              <a:rPr lang="en-US" dirty="0"/>
            </a:br>
            <a:br>
              <a:rPr lang="en-US" dirty="0"/>
            </a:br>
            <a:r>
              <a:rPr lang="en-US" dirty="0"/>
              <a:t>20 minutes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87721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DF3EA0-427A-0678-CDA4-CDC21897B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 webpage Really renders</a:t>
            </a:r>
            <a:endParaRPr lang="en-CA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F0E431ED-A0C5-00CF-2DC2-88CC62FAAFA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9416" y="1602305"/>
            <a:ext cx="10099816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The browser receives HTML (delivered by HTTP)</a:t>
            </a:r>
            <a:endParaRPr kumimoji="0" lang="en-US" altLang="en-US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HTML is parsed by the browser</a:t>
            </a:r>
            <a:endParaRPr kumimoji="0" lang="en-US" altLang="en-US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857250" lvl="1" indent="-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The browser starts reading the HTML from top to bottom.</a:t>
            </a:r>
          </a:p>
          <a:p>
            <a:pPr marL="857250" lvl="1" indent="-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It parses tags, attributes, and text content.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DOM tree is built</a:t>
            </a:r>
            <a:endParaRPr kumimoji="0" lang="en-US" altLang="en-US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lvl="1" indent="-342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As it parses, the browser creates a tree of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nodes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:</a:t>
            </a:r>
          </a:p>
          <a:p>
            <a:pPr marL="857250" lvl="2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Element nodes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for tags like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Arial Unicode MS"/>
              </a:rPr>
              <a:t>&lt;div&gt;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effectLst/>
              </a:rPr>
              <a:t>,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Arial Unicode MS"/>
              </a:rPr>
              <a:t>&lt;p&gt;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effectLst/>
              </a:rPr>
              <a:t>, etc.</a:t>
            </a:r>
            <a:endParaRPr kumimoji="0" lang="en-US" altLang="en-US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857250" lvl="2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Text nodes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for content inside elements.</a:t>
            </a:r>
          </a:p>
          <a:p>
            <a:pPr marL="857250" lvl="2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Attribute nodes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for things like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  <a:latin typeface="Arial Unicode MS"/>
              </a:rPr>
              <a:t>id="main"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effectLst/>
              </a:rPr>
              <a:t> or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  <a:latin typeface="Arial Unicode MS"/>
              </a:rPr>
              <a:t>class="item"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effectLst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610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C1221-FA79-458D-9319-CD7EA0999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F1761C-03EA-4523-78DE-FD1025A4B0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4"/>
            </a:pPr>
            <a:r>
              <a:rPr lang="en-US" dirty="0"/>
              <a:t>CSS and JS are linked in</a:t>
            </a:r>
          </a:p>
          <a:p>
            <a:pPr lvl="1"/>
            <a:r>
              <a:rPr lang="en-US" dirty="0"/>
              <a:t>When the parser hits a &lt;link&gt; or &lt;style&gt;, it loads and applies CSS.</a:t>
            </a:r>
          </a:p>
          <a:p>
            <a:pPr lvl="1"/>
            <a:r>
              <a:rPr lang="en-US" dirty="0"/>
              <a:t>Note that CSS and JS operate on the DOM, not the HTML</a:t>
            </a:r>
          </a:p>
          <a:p>
            <a:pPr lvl="1"/>
            <a:r>
              <a:rPr lang="en-US" dirty="0"/>
              <a:t>The HTML’s only job is to provide instructions to the parser to build the DOM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US" dirty="0"/>
              <a:t>Finally, the browser renders the page, using the DOM</a:t>
            </a:r>
          </a:p>
        </p:txBody>
      </p:sp>
    </p:spTree>
    <p:extLst>
      <p:ext uri="{BB962C8B-B14F-4D97-AF65-F5344CB8AC3E}">
        <p14:creationId xmlns:p14="http://schemas.microsoft.com/office/powerpoint/2010/main" val="1303834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8D2DA-E81A-E3FF-E6E1-85F220692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Why?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C1423F-BBFF-9FC3-384D-87167A42D9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bother building this DOM?  Can’t the browser just render the page directly?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05296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E19FF"/>
      </a:hlink>
      <a:folHlink>
        <a:srgbClr val="FE19F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Ins="90000" rtlCol="0">
        <a:spAutoFit/>
      </a:bodyPr>
      <a:lstStyle>
        <a:defPPr algn="l">
          <a:defRPr b="1" dirty="0" err="1" smtClean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1A5B484C5F9344A1679CAAD40D2305" ma:contentTypeVersion="11" ma:contentTypeDescription="Create a new document." ma:contentTypeScope="" ma:versionID="3fe35e991f56200a8b9ba84d10ca6a97">
  <xsd:schema xmlns:xsd="http://www.w3.org/2001/XMLSchema" xmlns:xs="http://www.w3.org/2001/XMLSchema" xmlns:p="http://schemas.microsoft.com/office/2006/metadata/properties" xmlns:ns2="11735302-a533-4bf1-bccc-f43645650d6d" xmlns:ns3="fd8253b0-e3e4-408f-b6c9-af5f888a400f" targetNamespace="http://schemas.microsoft.com/office/2006/metadata/properties" ma:root="true" ma:fieldsID="620771dc48b244a031fd821126662751" ns2:_="" ns3:_="">
    <xsd:import namespace="11735302-a533-4bf1-bccc-f43645650d6d"/>
    <xsd:import namespace="fd8253b0-e3e4-408f-b6c9-af5f888a40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735302-a533-4bf1-bccc-f43645650d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16875b50-84de-4a3a-aee8-351b89322ea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8253b0-e3e4-408f-b6c9-af5f888a400f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7725b823-f443-4e1b-9a52-7ac1590bf0aa}" ma:internalName="TaxCatchAll" ma:showField="CatchAllData" ma:web="fd8253b0-e3e4-408f-b6c9-af5f888a40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d8253b0-e3e4-408f-b6c9-af5f888a400f" xsi:nil="true"/>
    <lcf76f155ced4ddcb4097134ff3c332f xmlns="11735302-a533-4bf1-bccc-f43645650d6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A8EF4B1-3F3C-4FE0-B70E-069B955ED3FB}"/>
</file>

<file path=customXml/itemProps2.xml><?xml version="1.0" encoding="utf-8"?>
<ds:datastoreItem xmlns:ds="http://schemas.openxmlformats.org/officeDocument/2006/customXml" ds:itemID="{676EF54A-AC46-499E-8E60-5E8F53BCF179}"/>
</file>

<file path=customXml/itemProps3.xml><?xml version="1.0" encoding="utf-8"?>
<ds:datastoreItem xmlns:ds="http://schemas.openxmlformats.org/officeDocument/2006/customXml" ds:itemID="{A05AEB26-C079-405B-9BD2-05D17B345201}"/>
</file>

<file path=docProps/app.xml><?xml version="1.0" encoding="utf-8"?>
<Properties xmlns="http://schemas.openxmlformats.org/officeDocument/2006/extended-properties" xmlns:vt="http://schemas.openxmlformats.org/officeDocument/2006/docPropsVTypes">
  <TotalTime>133949</TotalTime>
  <Words>443</Words>
  <Application>Microsoft Office PowerPoint</Application>
  <PresentationFormat>Widescreen</PresentationFormat>
  <Paragraphs>64</Paragraphs>
  <Slides>24</Slides>
  <Notes>1</Notes>
  <HiddenSlides>8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Arial Unicode MS</vt:lpstr>
      <vt:lpstr>Calibri</vt:lpstr>
      <vt:lpstr>Mistral</vt:lpstr>
      <vt:lpstr>Montserrat ExtraBold</vt:lpstr>
      <vt:lpstr>Office Theme</vt:lpstr>
      <vt:lpstr>Week 4</vt:lpstr>
      <vt:lpstr>Tell me something you learned last week</vt:lpstr>
      <vt:lpstr>Assignment #1 </vt:lpstr>
      <vt:lpstr>Some cool stuff</vt:lpstr>
      <vt:lpstr>Cool css stuff</vt:lpstr>
      <vt:lpstr>Work on Assignment #1  20 minutes</vt:lpstr>
      <vt:lpstr>How a webpage Really renders</vt:lpstr>
      <vt:lpstr>PowerPoint Presentation</vt:lpstr>
      <vt:lpstr>Why?</vt:lpstr>
      <vt:lpstr>The DOM </vt:lpstr>
      <vt:lpstr>Dom1</vt:lpstr>
      <vt:lpstr>PowerPoint Presentation</vt:lpstr>
      <vt:lpstr>PowerPoint Presentation</vt:lpstr>
      <vt:lpstr>Given this HTML, pretend that you are the browser parser and build the DOM tree (feel free to do it on paper or using notepad)</vt:lpstr>
      <vt:lpstr>Answer</vt:lpstr>
      <vt:lpstr>usinginspect</vt:lpstr>
      <vt:lpstr>Using Inspect in our browser – A deeper dive</vt:lpstr>
      <vt:lpstr>PowerPoint Presentation</vt:lpstr>
      <vt:lpstr>Review:  Document Sectioning using semantic tags</vt:lpstr>
      <vt:lpstr>sections</vt:lpstr>
      <vt:lpstr>Yourturn 1</vt:lpstr>
      <vt:lpstr>PowerPoint Presentation</vt:lpstr>
      <vt:lpstr>Assignment #1 </vt:lpstr>
      <vt:lpstr>Assignment #2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PROG11044:  Advanced Internet Web Applications – Web Services</dc:title>
  <dc:creator>Rich</dc:creator>
  <cp:lastModifiedBy>Rich Smith</cp:lastModifiedBy>
  <cp:revision>852</cp:revision>
  <cp:lastPrinted>2012-09-04T16:36:51Z</cp:lastPrinted>
  <dcterms:created xsi:type="dcterms:W3CDTF">2010-08-27T19:06:25Z</dcterms:created>
  <dcterms:modified xsi:type="dcterms:W3CDTF">2025-09-25T21:06:01Z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0x010100F21A5B484C5F9344A1679CAAD40D2305</vt:lpwstr>
  </property>
</Properties>
</file>