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663" r:id="rId2"/>
    <p:sldId id="666" r:id="rId3"/>
    <p:sldId id="792" r:id="rId4"/>
    <p:sldId id="793" r:id="rId5"/>
    <p:sldId id="804" r:id="rId6"/>
    <p:sldId id="797" r:id="rId7"/>
    <p:sldId id="806" r:id="rId8"/>
    <p:sldId id="805" r:id="rId9"/>
    <p:sldId id="794" r:id="rId10"/>
    <p:sldId id="796" r:id="rId11"/>
    <p:sldId id="798" r:id="rId12"/>
    <p:sldId id="799" r:id="rId13"/>
    <p:sldId id="802" r:id="rId14"/>
    <p:sldId id="800" r:id="rId15"/>
    <p:sldId id="801" r:id="rId16"/>
    <p:sldId id="803" r:id="rId1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FFFF"/>
    <a:srgbClr val="FF00FF"/>
    <a:srgbClr val="00FF00"/>
    <a:srgbClr val="660066"/>
    <a:srgbClr val="008000"/>
    <a:srgbClr val="0000CC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05" autoAdjust="0"/>
    <p:restoredTop sz="78580" autoAdjust="0"/>
  </p:normalViewPr>
  <p:slideViewPr>
    <p:cSldViewPr>
      <p:cViewPr varScale="1">
        <p:scale>
          <a:sx n="111" d="100"/>
          <a:sy n="111" d="100"/>
        </p:scale>
        <p:origin x="120" y="72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5" tIns="46582" rIns="93165" bIns="46582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5" tIns="46582" rIns="93165" bIns="46582" rtlCol="0"/>
          <a:lstStyle>
            <a:lvl1pPr algn="r">
              <a:defRPr sz="1200"/>
            </a:lvl1pPr>
          </a:lstStyle>
          <a:p>
            <a:fld id="{9CE91717-0606-42BA-88BC-645A0AB12BB6}" type="datetimeFigureOut">
              <a:rPr lang="en-CA" smtClean="0"/>
              <a:pPr/>
              <a:t>2025-10-02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3165" tIns="46582" rIns="93165" bIns="46582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3165" tIns="46582" rIns="93165" bIns="46582" rtlCol="0" anchor="b"/>
          <a:lstStyle>
            <a:lvl1pPr algn="r">
              <a:defRPr sz="1200"/>
            </a:lvl1pPr>
          </a:lstStyle>
          <a:p>
            <a:fld id="{8CCC4D4E-463D-48E7-BEB1-0AB4BE6A3C11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521266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5" tIns="46582" rIns="93165" bIns="46582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5" tIns="46582" rIns="93165" bIns="46582" rtlCol="0"/>
          <a:lstStyle>
            <a:lvl1pPr algn="r">
              <a:defRPr sz="1200"/>
            </a:lvl1pPr>
          </a:lstStyle>
          <a:p>
            <a:fld id="{83270685-4A16-489C-A9EB-E95FFDEA9F9B}" type="datetimeFigureOut">
              <a:rPr lang="en-CA" smtClean="0"/>
              <a:pPr/>
              <a:t>2025-10-02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5" tIns="46582" rIns="93165" bIns="46582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3165" tIns="46582" rIns="93165" bIns="4658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3165" tIns="46582" rIns="93165" bIns="46582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3165" tIns="46582" rIns="93165" bIns="46582" rtlCol="0" anchor="b"/>
          <a:lstStyle>
            <a:lvl1pPr algn="r">
              <a:defRPr sz="1200"/>
            </a:lvl1pPr>
          </a:lstStyle>
          <a:p>
            <a:fld id="{D66826B0-C107-44AF-BD63-95CBFECE6FA6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87775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79086B7-8C52-4307-A6E2-68D55E03088D}" type="datetimeFigureOut">
              <a:rPr lang="en-CA" smtClean="0"/>
              <a:pPr/>
              <a:t>2025-10-02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D988C55F-30EF-442D-9402-E550EFCE904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79086B7-8C52-4307-A6E2-68D55E03088D}" type="datetimeFigureOut">
              <a:rPr lang="en-CA" smtClean="0"/>
              <a:pPr/>
              <a:t>2025-10-02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D988C55F-30EF-442D-9402-E550EFCE904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79086B7-8C52-4307-A6E2-68D55E03088D}" type="datetimeFigureOut">
              <a:rPr lang="en-CA" smtClean="0"/>
              <a:pPr/>
              <a:t>2025-10-02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D988C55F-30EF-442D-9402-E550EFCE904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54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79086B7-8C52-4307-A6E2-68D55E03088D}" type="datetimeFigureOut">
              <a:rPr lang="en-CA" smtClean="0"/>
              <a:pPr/>
              <a:t>2025-10-02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D988C55F-30EF-442D-9402-E550EFCE904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79086B7-8C52-4307-A6E2-68D55E03088D}" type="datetimeFigureOut">
              <a:rPr lang="en-CA" smtClean="0"/>
              <a:pPr/>
              <a:t>2025-10-02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D988C55F-30EF-442D-9402-E550EFCE904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79086B7-8C52-4307-A6E2-68D55E03088D}" type="datetimeFigureOut">
              <a:rPr lang="en-CA" smtClean="0"/>
              <a:pPr/>
              <a:t>2025-10-02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D988C55F-30EF-442D-9402-E550EFCE904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79086B7-8C52-4307-A6E2-68D55E03088D}" type="datetimeFigureOut">
              <a:rPr lang="en-CA" smtClean="0"/>
              <a:pPr/>
              <a:t>2025-10-02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D988C55F-30EF-442D-9402-E550EFCE904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79086B7-8C52-4307-A6E2-68D55E03088D}" type="datetimeFigureOut">
              <a:rPr lang="en-CA" smtClean="0"/>
              <a:pPr/>
              <a:t>2025-10-02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D988C55F-30EF-442D-9402-E550EFCE904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en-CA" dirty="0"/>
            </a:lvl1pPr>
          </a:lstStyle>
          <a:p>
            <a:pPr lvl="0"/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79086B7-8C52-4307-A6E2-68D55E03088D}" type="datetimeFigureOut">
              <a:rPr lang="en-CA" smtClean="0"/>
              <a:pPr/>
              <a:t>2025-10-02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D988C55F-30EF-442D-9402-E550EFCE904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5" descr="A black and white photo of a city&#10;&#10;Description automatically generated with low confidence">
            <a:extLst>
              <a:ext uri="{FF2B5EF4-FFF2-40B4-BE49-F238E27FC236}">
                <a16:creationId xmlns:a16="http://schemas.microsoft.com/office/drawing/2014/main" id="{2C88072A-5BC1-A252-1C33-71ECDEFCE08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4507" r="-1" b="12372"/>
          <a:stretch/>
        </p:blipFill>
        <p:spPr>
          <a:xfrm>
            <a:off x="-794591" y="-146991"/>
            <a:ext cx="13361557" cy="715198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990" y="142175"/>
            <a:ext cx="10972800" cy="571500"/>
          </a:xfrm>
        </p:spPr>
        <p:txBody>
          <a:bodyPr>
            <a:noAutofit/>
            <a:scene3d>
              <a:camera prst="orthographicFront"/>
              <a:lightRig rig="brightRoom" dir="t"/>
            </a:scene3d>
            <a:sp3d extrusionH="57150" contourW="6350" prstMaterial="plastic">
              <a:bevelT w="20320" h="20320" prst="softRound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>
              <a:defRPr lang="en-CA" sz="3600" b="1" i="0" kern="1200" cap="small" baseline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anose="00000900000000000000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0C3A4F4-9650-69BB-A30E-E5491198F4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76184" y="5547682"/>
            <a:ext cx="8099803" cy="571500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ln>
                  <a:noFill/>
                </a:ln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36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…</a:t>
            </a:r>
            <a:endParaRPr lang="en-C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CD2558-4EF8-42F5-E0BB-943A82FE395E}"/>
              </a:ext>
            </a:extLst>
          </p:cNvPr>
          <p:cNvSpPr txBox="1"/>
          <p:nvPr userDrawn="1"/>
        </p:nvSpPr>
        <p:spPr>
          <a:xfrm>
            <a:off x="3579368" y="1491915"/>
            <a:ext cx="5293437" cy="3154710"/>
          </a:xfrm>
          <a:prstGeom prst="rect">
            <a:avLst/>
          </a:prstGeom>
          <a:noFill/>
          <a:effectLst>
            <a:glow rad="228600">
              <a:srgbClr val="FF00FF">
                <a:alpha val="40000"/>
              </a:srgb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sz="199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27000">
                    <a:srgbClr val="00FFFF"/>
                  </a:glow>
                </a:effectLst>
                <a:latin typeface="Mistral" panose="03090702030407020403" pitchFamily="66" charset="0"/>
              </a:rPr>
              <a:t>Demo!</a:t>
            </a:r>
            <a:endParaRPr lang="en-CA" sz="199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27000">
                  <a:srgbClr val="00FFFF"/>
                </a:glow>
              </a:effectLst>
              <a:latin typeface="Mistral" panose="030907020304070204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412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mute="1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  <p:bldP spid="4" grpId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hdwallsource.com/img/2014/7/cool-computer-backgrounds-27940-28662-hd-wallpapers.jpg">
            <a:extLst>
              <a:ext uri="{FF2B5EF4-FFF2-40B4-BE49-F238E27FC236}">
                <a16:creationId xmlns:a16="http://schemas.microsoft.com/office/drawing/2014/main" id="{BBD2BBF7-9E82-D807-DA2C-AFE5AC0509B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6" b="6025"/>
          <a:stretch/>
        </p:blipFill>
        <p:spPr bwMode="auto">
          <a:xfrm>
            <a:off x="0" y="43706"/>
            <a:ext cx="12246512" cy="681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8CDD70-555E-CF2E-7ED6-B21513911482}"/>
              </a:ext>
            </a:extLst>
          </p:cNvPr>
          <p:cNvSpPr txBox="1"/>
          <p:nvPr userDrawn="1"/>
        </p:nvSpPr>
        <p:spPr>
          <a:xfrm>
            <a:off x="3684780" y="0"/>
            <a:ext cx="4477508" cy="1569660"/>
          </a:xfrm>
          <a:prstGeom prst="rect">
            <a:avLst/>
          </a:prstGeom>
          <a:noFill/>
          <a:effectLst>
            <a:glow rad="228600">
              <a:srgbClr val="FF00FF">
                <a:alpha val="40000"/>
              </a:srgb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sz="9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27000">
                    <a:srgbClr val="FF00FF"/>
                  </a:glow>
                </a:effectLst>
                <a:latin typeface="Mistral" panose="03090702030407020403" pitchFamily="66" charset="0"/>
              </a:rPr>
              <a:t>Your Turn!</a:t>
            </a:r>
            <a:endParaRPr lang="en-CA" sz="96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27000">
                  <a:srgbClr val="FF00FF"/>
                </a:glow>
              </a:effectLst>
              <a:latin typeface="Mistral" panose="03090702030407020403" pitchFamily="6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9FCBDC-5263-389A-55E0-DA9595ECD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134" y="2071544"/>
            <a:ext cx="10972800" cy="571500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79488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0032438" y="68626"/>
            <a:ext cx="2113557" cy="6704956"/>
          </a:xfrm>
          <a:prstGeom prst="rect">
            <a:avLst/>
          </a:prstGeom>
          <a:solidFill>
            <a:srgbClr val="00FFFF">
              <a:alpha val="20000"/>
            </a:srgbClr>
          </a:solidFill>
          <a:ln>
            <a:solidFill>
              <a:srgbClr val="00FF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t"/>
          <a:lstStyle/>
          <a:p>
            <a:pPr algn="ctr"/>
            <a:r>
              <a:rPr lang="en-CA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977269" y="66234"/>
            <a:ext cx="7055168" cy="6704956"/>
          </a:xfrm>
          <a:prstGeom prst="rect">
            <a:avLst/>
          </a:prstGeom>
          <a:solidFill>
            <a:srgbClr val="00FFFF">
              <a:alpha val="20000"/>
            </a:srgbClr>
          </a:solidFill>
          <a:ln>
            <a:solidFill>
              <a:srgbClr val="00FF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CA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Heap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6129" y="61270"/>
            <a:ext cx="2918440" cy="6704956"/>
          </a:xfrm>
          <a:prstGeom prst="rect">
            <a:avLst/>
          </a:prstGeom>
          <a:solidFill>
            <a:srgbClr val="00FFFF">
              <a:alpha val="20000"/>
            </a:srgbClr>
          </a:solidFill>
          <a:ln>
            <a:solidFill>
              <a:srgbClr val="00FF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CA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Stack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E05572-4E65-4283-95F3-E0F8B13F3161}"/>
              </a:ext>
            </a:extLst>
          </p:cNvPr>
          <p:cNvSpPr/>
          <p:nvPr userDrawn="1"/>
        </p:nvSpPr>
        <p:spPr>
          <a:xfrm>
            <a:off x="46130" y="30634"/>
            <a:ext cx="12099741" cy="67967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933514-11B1-4F50-B6FE-4E02F05473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8008" y="1132266"/>
            <a:ext cx="10195984" cy="545041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52FCD5-91CA-4309-A525-895102F41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469" y="-19427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47659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0032438" y="68626"/>
            <a:ext cx="2113557" cy="6704956"/>
          </a:xfrm>
          <a:prstGeom prst="rect">
            <a:avLst/>
          </a:prstGeom>
          <a:solidFill>
            <a:srgbClr val="00FFFF">
              <a:alpha val="20000"/>
            </a:srgbClr>
          </a:solidFill>
          <a:ln>
            <a:solidFill>
              <a:srgbClr val="00FF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t"/>
          <a:lstStyle/>
          <a:p>
            <a:pPr algn="ctr"/>
            <a:r>
              <a:rPr lang="en-CA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977269" y="66234"/>
            <a:ext cx="7055168" cy="6704956"/>
          </a:xfrm>
          <a:prstGeom prst="rect">
            <a:avLst/>
          </a:prstGeom>
          <a:solidFill>
            <a:srgbClr val="00FFFF">
              <a:alpha val="20000"/>
            </a:srgbClr>
          </a:solidFill>
          <a:ln>
            <a:solidFill>
              <a:srgbClr val="00FF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CA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Heap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6129" y="61270"/>
            <a:ext cx="2918440" cy="6704956"/>
          </a:xfrm>
          <a:prstGeom prst="rect">
            <a:avLst/>
          </a:prstGeom>
          <a:solidFill>
            <a:srgbClr val="00FFFF">
              <a:alpha val="20000"/>
            </a:srgbClr>
          </a:solidFill>
          <a:ln>
            <a:solidFill>
              <a:srgbClr val="00FF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CA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Stack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E05572-4E65-4283-95F3-E0F8B13F3161}"/>
              </a:ext>
            </a:extLst>
          </p:cNvPr>
          <p:cNvSpPr/>
          <p:nvPr userDrawn="1"/>
        </p:nvSpPr>
        <p:spPr>
          <a:xfrm>
            <a:off x="46130" y="30634"/>
            <a:ext cx="12099741" cy="6796731"/>
          </a:xfrm>
          <a:prstGeom prst="rect">
            <a:avLst/>
          </a:prstGeom>
          <a:solidFill>
            <a:srgbClr val="FF00FF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933514-11B1-4F50-B6FE-4E02F05473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8008" y="1132266"/>
            <a:ext cx="10195984" cy="545041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52FCD5-91CA-4309-A525-895102F41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469" y="-19427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3778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hdwallsource.com/img/2014/7/cool-computer-backgrounds-27940-28662-hd-wallpapers.jpg">
            <a:extLst>
              <a:ext uri="{FF2B5EF4-FFF2-40B4-BE49-F238E27FC236}">
                <a16:creationId xmlns:a16="http://schemas.microsoft.com/office/drawing/2014/main" id="{BBD2BBF7-9E82-D807-DA2C-AFE5AC0509B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6" b="6025"/>
          <a:stretch/>
        </p:blipFill>
        <p:spPr bwMode="auto">
          <a:xfrm>
            <a:off x="0" y="43706"/>
            <a:ext cx="12246512" cy="681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8CDD70-555E-CF2E-7ED6-B21513911482}"/>
              </a:ext>
            </a:extLst>
          </p:cNvPr>
          <p:cNvSpPr txBox="1"/>
          <p:nvPr userDrawn="1"/>
        </p:nvSpPr>
        <p:spPr>
          <a:xfrm>
            <a:off x="3684780" y="0"/>
            <a:ext cx="4477508" cy="1569660"/>
          </a:xfrm>
          <a:prstGeom prst="rect">
            <a:avLst/>
          </a:prstGeom>
          <a:noFill/>
          <a:effectLst>
            <a:glow rad="228600">
              <a:srgbClr val="FF00FF">
                <a:alpha val="40000"/>
              </a:srgb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sz="9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27000">
                    <a:srgbClr val="FF00FF"/>
                  </a:glow>
                </a:effectLst>
                <a:latin typeface="Mistral" panose="03090702030407020403" pitchFamily="66" charset="0"/>
              </a:rPr>
              <a:t>Your Turn!</a:t>
            </a:r>
            <a:endParaRPr lang="en-CA" sz="96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27000">
                  <a:srgbClr val="FF00FF"/>
                </a:glow>
              </a:effectLst>
              <a:latin typeface="Mistral" panose="03090702030407020403" pitchFamily="6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9FCBDC-5263-389A-55E0-DA9595ECD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134" y="2071544"/>
            <a:ext cx="10972800" cy="571500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35899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6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6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79086B7-8C52-4307-A6E2-68D55E03088D}" type="datetimeFigureOut">
              <a:rPr lang="en-CA" smtClean="0"/>
              <a:pPr/>
              <a:t>2025-10-02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D988C55F-30EF-442D-9402-E550EFCE904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CC"/>
            </a:gs>
            <a:gs pos="95000">
              <a:schemeClr val="tx1">
                <a:lumMod val="95000"/>
                <a:lumOff val="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53" r:id="rId9"/>
    <p:sldLayoutId id="2147483652" r:id="rId10"/>
    <p:sldLayoutId id="2147483651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3200" b="1" i="0" kern="1200" cap="all" baseline="0">
          <a:solidFill>
            <a:srgbClr val="FFFF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Montserrat ExtraBold" panose="00000900000000000000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42B000-A7E6-A078-D79C-6FDDA87A5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BD8192A-43CC-C63C-B201-6B06A07EF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Week 5</a:t>
            </a:r>
            <a:endParaRPr lang="en-C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636701-C8CD-E9FB-AABE-F2A83DFE0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420888"/>
            <a:ext cx="10972800" cy="370527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Lists – Tables – </a:t>
            </a:r>
            <a:r>
              <a:rPr lang="en-US" dirty="0" err="1"/>
              <a:t>BlockQuotes</a:t>
            </a:r>
            <a:r>
              <a:rPr lang="en-US" dirty="0"/>
              <a:t> – Menus - Figures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592177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07C0468-CD05-7D1E-4261-161C1F1EB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yourturn2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015940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59B9CB-BFCE-F266-1276-466DED4E8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menus</a:t>
            </a:r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A927A8-BCE7-2BEA-1070-CBD2BF0782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85788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887AC21-E7EC-BBF2-8D9E-19AC32077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&lt;Menu&gt;</a:t>
            </a:r>
            <a:endParaRPr lang="en-C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4CF0B8-2BFB-3B2A-FD47-CE2F74B97C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088611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F598A9-BC85-3031-5B63-AC837B222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figures</a:t>
            </a:r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7EA0CA-D21B-1CCA-8B01-75FADAAE74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715171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C908E4-2519-107C-B2FC-AD54926DF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Img</a:t>
            </a:r>
            <a:r>
              <a:rPr lang="en-US" dirty="0"/>
              <a:t>, Figure, </a:t>
            </a:r>
            <a:r>
              <a:rPr lang="en-US" dirty="0" err="1"/>
              <a:t>figcaption</a:t>
            </a:r>
            <a:endParaRPr lang="en-C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D30164-A067-4119-A26E-D1C805B081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298256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536F2-FD20-E17B-D411-CA581F617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blockquote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6AA02-D578-3C9C-D637-5457EBFCD2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300440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0BAB9-C3B9-4DA4-C8CE-71E3C7F0D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err="1"/>
              <a:t>Yourturn</a:t>
            </a:r>
            <a:r>
              <a:rPr lang="en-US" sz="5400"/>
              <a:t> 3 and IC4</a:t>
            </a:r>
            <a:endParaRPr lang="en-CA" sz="5400" dirty="0"/>
          </a:p>
        </p:txBody>
      </p:sp>
    </p:spTree>
    <p:extLst>
      <p:ext uri="{BB962C8B-B14F-4D97-AF65-F5344CB8AC3E}">
        <p14:creationId xmlns:p14="http://schemas.microsoft.com/office/powerpoint/2010/main" val="1243738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0472D-82B2-CBC6-041B-EB1549022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Tell me something you learned last week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EA7C76-F0CC-DE31-80BA-DD53788AD7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18083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4A1F4-5C7B-C499-7474-FAC56279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list of funny jokes!</a:t>
            </a:r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ED9CC3-94D6-FFD1-79B5-1B6E839F3E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20281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BD85E9A-74A9-91E7-E628-BDE3ECBDE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yourturn1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549938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FAF7B0-87F6-E545-B780-E60E610B7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8345C1-262B-0FAD-48F0-985F8745F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Tables</a:t>
            </a:r>
            <a:endParaRPr lang="en-C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7ACAAD-8B15-0C46-7E00-6F8052EAE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40768"/>
            <a:ext cx="10972800" cy="4525963"/>
          </a:xfrm>
        </p:spPr>
        <p:txBody>
          <a:bodyPr/>
          <a:lstStyle/>
          <a:p>
            <a:r>
              <a:rPr lang="en-US" dirty="0"/>
              <a:t>&lt;table&gt; - we are about to make a table</a:t>
            </a:r>
          </a:p>
          <a:p>
            <a:r>
              <a:rPr lang="en-US" dirty="0"/>
              <a:t>&lt;caption&gt; the title of the table</a:t>
            </a:r>
          </a:p>
          <a:p>
            <a:r>
              <a:rPr lang="en-US" dirty="0"/>
              <a:t>&lt;</a:t>
            </a:r>
            <a:r>
              <a:rPr lang="en-US" dirty="0" err="1"/>
              <a:t>thead</a:t>
            </a:r>
            <a:r>
              <a:rPr lang="en-US" dirty="0"/>
              <a:t>&gt; - semantic tag that allows us to group headings</a:t>
            </a:r>
          </a:p>
          <a:p>
            <a:r>
              <a:rPr lang="en-US" dirty="0"/>
              <a:t>&lt;</a:t>
            </a:r>
            <a:r>
              <a:rPr lang="en-US" dirty="0" err="1"/>
              <a:t>tbody</a:t>
            </a:r>
            <a:r>
              <a:rPr lang="en-US" dirty="0"/>
              <a:t>&gt; - semantic tag that allows us to group table content</a:t>
            </a:r>
          </a:p>
          <a:p>
            <a:r>
              <a:rPr lang="en-US" dirty="0"/>
              <a:t>&lt;</a:t>
            </a:r>
            <a:r>
              <a:rPr lang="en-US" dirty="0" err="1"/>
              <a:t>tfoot</a:t>
            </a:r>
            <a:r>
              <a:rPr lang="en-US" dirty="0"/>
              <a:t>&gt; - semantic tag that allows us to identify a footer in the table</a:t>
            </a:r>
          </a:p>
          <a:p>
            <a:r>
              <a:rPr lang="en-US" dirty="0"/>
              <a:t>&lt;tr&gt;  table row</a:t>
            </a:r>
          </a:p>
          <a:p>
            <a:r>
              <a:rPr lang="en-US" dirty="0"/>
              <a:t>&lt;</a:t>
            </a:r>
            <a:r>
              <a:rPr lang="en-US" dirty="0" err="1"/>
              <a:t>th</a:t>
            </a:r>
            <a:r>
              <a:rPr lang="en-US" dirty="0"/>
              <a:t>&gt; table heading cell</a:t>
            </a:r>
          </a:p>
          <a:p>
            <a:r>
              <a:rPr lang="en-US" dirty="0"/>
              <a:t>&lt;td&gt; ‘table data’ cell</a:t>
            </a:r>
          </a:p>
        </p:txBody>
      </p:sp>
    </p:spTree>
    <p:extLst>
      <p:ext uri="{BB962C8B-B14F-4D97-AF65-F5344CB8AC3E}">
        <p14:creationId xmlns:p14="http://schemas.microsoft.com/office/powerpoint/2010/main" val="2881364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E736F5-0FDE-5415-F7EB-4FE13E1C9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E2A4B-A923-4122-B499-2A1C98D9B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Tables</a:t>
            </a:r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C00B46-14E4-7BED-5C5D-294EABC871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20954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3656F-EA3D-C9B8-B509-1B7AA79AB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05698-033F-C872-2654-65BECA1D8C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1026" name="Picture 2" descr="Mastering the Table Tag in HTML: A Comprehensive Guide">
            <a:extLst>
              <a:ext uri="{FF2B5EF4-FFF2-40B4-BE49-F238E27FC236}">
                <a16:creationId xmlns:a16="http://schemas.microsoft.com/office/drawing/2014/main" id="{36CC6E98-7796-8B85-732F-5C568CF42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846139"/>
            <a:ext cx="8832304" cy="496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724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24EA9D-3BF2-74E7-649A-82AFF2733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77D6174-1336-733E-DF72-F986509A5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attributes</a:t>
            </a:r>
            <a:endParaRPr lang="en-C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5EE898-A916-AA7F-A4A1-55EDFD9EE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17639"/>
            <a:ext cx="10972800" cy="4525963"/>
          </a:xfrm>
        </p:spPr>
        <p:txBody>
          <a:bodyPr/>
          <a:lstStyle/>
          <a:p>
            <a:r>
              <a:rPr lang="en-US" dirty="0" err="1"/>
              <a:t>colspan</a:t>
            </a:r>
            <a:r>
              <a:rPr lang="en-US" dirty="0"/>
              <a:t>, </a:t>
            </a:r>
            <a:r>
              <a:rPr lang="en-US" dirty="0" err="1"/>
              <a:t>rowspan</a:t>
            </a:r>
            <a:r>
              <a:rPr lang="en-US" dirty="0"/>
              <a:t> – allows spanning multiple columns and rows.  We won’t need to know these for this course</a:t>
            </a:r>
          </a:p>
          <a:p>
            <a:r>
              <a:rPr lang="en-US" dirty="0"/>
              <a:t>Scope – use in &lt;</a:t>
            </a:r>
            <a:r>
              <a:rPr lang="en-US" dirty="0" err="1"/>
              <a:t>th</a:t>
            </a:r>
            <a:r>
              <a:rPr lang="en-US" dirty="0"/>
              <a:t>&gt; to specify whether this heading is for a row or a column.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3667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4411A76-0F31-EA49-0EA7-CF37F0DD7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Tables</a:t>
            </a:r>
            <a:endParaRPr lang="en-C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4E7CF5-E075-13F7-2A6E-8E6182EA13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Note that tables can be much more advanced than we are seeing.</a:t>
            </a:r>
          </a:p>
          <a:p>
            <a:r>
              <a:rPr lang="en-US" dirty="0"/>
              <a:t>Any table the you can build in Excel, can be built in html using tables.</a:t>
            </a:r>
          </a:p>
        </p:txBody>
      </p:sp>
    </p:spTree>
    <p:extLst>
      <p:ext uri="{BB962C8B-B14F-4D97-AF65-F5344CB8AC3E}">
        <p14:creationId xmlns:p14="http://schemas.microsoft.com/office/powerpoint/2010/main" val="3631174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E19FF"/>
      </a:hlink>
      <a:folHlink>
        <a:srgbClr val="FE19F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Ins="90000" rtlCol="0">
        <a:spAutoFit/>
      </a:bodyPr>
      <a:lstStyle>
        <a:defPPr algn="l">
          <a:defRPr b="1" dirty="0" err="1" smtClean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21A5B484C5F9344A1679CAAD40D2305" ma:contentTypeVersion="11" ma:contentTypeDescription="Create a new document." ma:contentTypeScope="" ma:versionID="3fe35e991f56200a8b9ba84d10ca6a97">
  <xsd:schema xmlns:xsd="http://www.w3.org/2001/XMLSchema" xmlns:xs="http://www.w3.org/2001/XMLSchema" xmlns:p="http://schemas.microsoft.com/office/2006/metadata/properties" xmlns:ns2="11735302-a533-4bf1-bccc-f43645650d6d" xmlns:ns3="fd8253b0-e3e4-408f-b6c9-af5f888a400f" targetNamespace="http://schemas.microsoft.com/office/2006/metadata/properties" ma:root="true" ma:fieldsID="620771dc48b244a031fd821126662751" ns2:_="" ns3:_="">
    <xsd:import namespace="11735302-a533-4bf1-bccc-f43645650d6d"/>
    <xsd:import namespace="fd8253b0-e3e4-408f-b6c9-af5f888a40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735302-a533-4bf1-bccc-f43645650d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16875b50-84de-4a3a-aee8-351b89322ea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8253b0-e3e4-408f-b6c9-af5f888a400f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7725b823-f443-4e1b-9a52-7ac1590bf0aa}" ma:internalName="TaxCatchAll" ma:showField="CatchAllData" ma:web="fd8253b0-e3e4-408f-b6c9-af5f888a400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d8253b0-e3e4-408f-b6c9-af5f888a400f" xsi:nil="true"/>
    <lcf76f155ced4ddcb4097134ff3c332f xmlns="11735302-a533-4bf1-bccc-f43645650d6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DCC9CD6-FEC8-4624-A73A-DECAE2576318}"/>
</file>

<file path=customXml/itemProps2.xml><?xml version="1.0" encoding="utf-8"?>
<ds:datastoreItem xmlns:ds="http://schemas.openxmlformats.org/officeDocument/2006/customXml" ds:itemID="{775418D7-1124-4341-8BC0-B45258D2CD24}"/>
</file>

<file path=customXml/itemProps3.xml><?xml version="1.0" encoding="utf-8"?>
<ds:datastoreItem xmlns:ds="http://schemas.openxmlformats.org/officeDocument/2006/customXml" ds:itemID="{3A3EA56D-E6E7-40C8-A618-98C2E1303679}"/>
</file>

<file path=docProps/app.xml><?xml version="1.0" encoding="utf-8"?>
<Properties xmlns="http://schemas.openxmlformats.org/officeDocument/2006/extended-properties" xmlns:vt="http://schemas.openxmlformats.org/officeDocument/2006/docPropsVTypes">
  <TotalTime>129903</TotalTime>
  <Words>195</Words>
  <Application>Microsoft Office PowerPoint</Application>
  <PresentationFormat>Widescreen</PresentationFormat>
  <Paragraphs>28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Mistral</vt:lpstr>
      <vt:lpstr>Montserrat ExtraBold</vt:lpstr>
      <vt:lpstr>Office Theme</vt:lpstr>
      <vt:lpstr>Week 5</vt:lpstr>
      <vt:lpstr>Tell me something you learned last week</vt:lpstr>
      <vt:lpstr>My list of funny jokes!</vt:lpstr>
      <vt:lpstr>yourturn1</vt:lpstr>
      <vt:lpstr>Tables</vt:lpstr>
      <vt:lpstr>Tables</vt:lpstr>
      <vt:lpstr>PowerPoint Presentation</vt:lpstr>
      <vt:lpstr>Table attributes</vt:lpstr>
      <vt:lpstr>Tables</vt:lpstr>
      <vt:lpstr>yourturn2</vt:lpstr>
      <vt:lpstr>menus</vt:lpstr>
      <vt:lpstr>&lt;Menu&gt;</vt:lpstr>
      <vt:lpstr>figures</vt:lpstr>
      <vt:lpstr>Img, Figure, figcaption</vt:lpstr>
      <vt:lpstr>blockquote</vt:lpstr>
      <vt:lpstr>Yourturn 3 and IC4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PROG11044:  Advanced Internet Web Applications – Web Services</dc:title>
  <dc:creator>Rich</dc:creator>
  <cp:lastModifiedBy>Rich Smith</cp:lastModifiedBy>
  <cp:revision>850</cp:revision>
  <cp:lastPrinted>2012-09-04T16:36:51Z</cp:lastPrinted>
  <dcterms:created xsi:type="dcterms:W3CDTF">2010-08-27T19:06:25Z</dcterms:created>
  <dcterms:modified xsi:type="dcterms:W3CDTF">2025-10-02T20:26:47Z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0x010100F21A5B484C5F9344A1679CAAD40D2305</vt:lpwstr>
  </property>
</Properties>
</file>