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672" r:id="rId2"/>
    <p:sldId id="673" r:id="rId3"/>
    <p:sldId id="674" r:id="rId4"/>
    <p:sldId id="677" r:id="rId5"/>
    <p:sldId id="675" r:id="rId6"/>
    <p:sldId id="676" r:id="rId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00CC"/>
    <a:srgbClr val="00FF00"/>
    <a:srgbClr val="5FFBF7"/>
    <a:srgbClr val="00FFFF"/>
    <a:srgbClr val="660066"/>
    <a:srgbClr val="008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5" autoAdjust="0"/>
    <p:restoredTop sz="78580" autoAdjust="0"/>
  </p:normalViewPr>
  <p:slideViewPr>
    <p:cSldViewPr>
      <p:cViewPr varScale="1">
        <p:scale>
          <a:sx n="88" d="100"/>
          <a:sy n="88" d="100"/>
        </p:scale>
        <p:origin x="100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9CE91717-0606-42BA-88BC-645A0AB12BB6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8CCC4D4E-463D-48E7-BEB1-0AB4BE6A3C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126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83270685-4A16-489C-A9EB-E95FFDEA9F9B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5" tIns="46582" rIns="93165" bIns="4658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5" tIns="46582" rIns="93165" bIns="465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D66826B0-C107-44AF-BD63-95CBFECE6F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77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CA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5" descr="A black and white photo of a city&#10;&#10;Description automatically generated with low confidence">
            <a:extLst>
              <a:ext uri="{FF2B5EF4-FFF2-40B4-BE49-F238E27FC236}">
                <a16:creationId xmlns:a16="http://schemas.microsoft.com/office/drawing/2014/main" id="{2C88072A-5BC1-A252-1C33-71ECDEFCE0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507" r="-1" b="12372"/>
          <a:stretch/>
        </p:blipFill>
        <p:spPr>
          <a:xfrm>
            <a:off x="-794591" y="-146991"/>
            <a:ext cx="13361557" cy="71519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90" y="142175"/>
            <a:ext cx="10972800" cy="5715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softRound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 lang="en-CA" sz="3600" b="1" i="0" kern="1200" cap="sm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C3A4F4-9650-69BB-A30E-E5491198F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6184" y="5547682"/>
            <a:ext cx="8099803" cy="5715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n>
                  <a:noFill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…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D2558-4EF8-42F5-E0BB-943A82FE395E}"/>
              </a:ext>
            </a:extLst>
          </p:cNvPr>
          <p:cNvSpPr txBox="1"/>
          <p:nvPr userDrawn="1"/>
        </p:nvSpPr>
        <p:spPr>
          <a:xfrm>
            <a:off x="3579368" y="1491915"/>
            <a:ext cx="5293437" cy="315471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99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  <a:latin typeface="Mistral" panose="03090702030407020403" pitchFamily="66" charset="0"/>
              </a:rPr>
              <a:t>Demo!</a:t>
            </a:r>
            <a:endParaRPr lang="en-CA" sz="199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00FFFF"/>
                </a:glo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948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65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7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589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CC"/>
            </a:gs>
            <a:gs pos="95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53" r:id="rId9"/>
    <p:sldLayoutId id="2147483652" r:id="rId10"/>
    <p:sldLayoutId id="214748365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i="0" kern="1200" cap="all" baseline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BEBBE-DF0B-F439-BB72-671EC463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Review!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A2724-2249-3B52-E3B7-715460167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prepare:</a:t>
            </a:r>
          </a:p>
          <a:p>
            <a:pPr lvl="1"/>
            <a:r>
              <a:rPr lang="en-US" dirty="0">
                <a:solidFill>
                  <a:srgbClr val="00FF00"/>
                </a:solidFill>
              </a:rPr>
              <a:t>Make sure you know how to move your pages from your computer to your server</a:t>
            </a:r>
          </a:p>
          <a:p>
            <a:pPr lvl="1"/>
            <a:r>
              <a:rPr lang="en-US" dirty="0">
                <a:solidFill>
                  <a:srgbClr val="00FF00"/>
                </a:solidFill>
              </a:rPr>
              <a:t>Make sure you can submit the correct </a:t>
            </a:r>
            <a:r>
              <a:rPr lang="en-US" dirty="0" err="1">
                <a:solidFill>
                  <a:srgbClr val="00FF00"/>
                </a:solidFill>
              </a:rPr>
              <a:t>url</a:t>
            </a:r>
            <a:r>
              <a:rPr lang="en-US" dirty="0">
                <a:solidFill>
                  <a:srgbClr val="00FF00"/>
                </a:solidFill>
              </a:rPr>
              <a:t>!!!  Test it before you submit!!!</a:t>
            </a:r>
          </a:p>
          <a:p>
            <a:pPr lvl="1"/>
            <a:r>
              <a:rPr lang="en-US" dirty="0"/>
              <a:t>Read through your notes</a:t>
            </a:r>
          </a:p>
          <a:p>
            <a:pPr lvl="1"/>
            <a:r>
              <a:rPr lang="en-US" dirty="0"/>
              <a:t>Look at all of your in-class assignments</a:t>
            </a:r>
          </a:p>
          <a:p>
            <a:pPr lvl="1"/>
            <a:r>
              <a:rPr lang="en-US" dirty="0"/>
              <a:t>Look at your assignments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993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A8DF75-208D-279B-7A92-85D06A380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48570"/>
            <a:ext cx="10972800" cy="571500"/>
          </a:xfrm>
        </p:spPr>
        <p:txBody>
          <a:bodyPr/>
          <a:lstStyle/>
          <a:p>
            <a:r>
              <a:rPr lang="en-US" dirty="0"/>
              <a:t>Think of a good exam question and post it to chat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34808-DBE5-D9E7-DD2F-ACEE755232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75520" y="5724146"/>
            <a:ext cx="8099425" cy="5715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 will choose 2 of the questions for the actual exam!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84925-330E-7530-2F0E-2AC7BAECDFC8}"/>
              </a:ext>
            </a:extLst>
          </p:cNvPr>
          <p:cNvSpPr/>
          <p:nvPr/>
        </p:nvSpPr>
        <p:spPr>
          <a:xfrm>
            <a:off x="1127448" y="2940616"/>
            <a:ext cx="8568952" cy="571497"/>
          </a:xfrm>
          <a:prstGeom prst="rect">
            <a:avLst/>
          </a:prstGeom>
          <a:solidFill>
            <a:srgbClr val="0000CC"/>
          </a:solidFill>
          <a:ln>
            <a:solidFill>
              <a:srgbClr val="5FFBF7"/>
            </a:solidFill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1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What is the internet?!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6427AA-8C29-366E-2EFE-6CCBA9040A30}"/>
              </a:ext>
            </a:extLst>
          </p:cNvPr>
          <p:cNvSpPr/>
          <p:nvPr/>
        </p:nvSpPr>
        <p:spPr>
          <a:xfrm>
            <a:off x="1127448" y="3410209"/>
            <a:ext cx="8568952" cy="571497"/>
          </a:xfrm>
          <a:prstGeom prst="rect">
            <a:avLst/>
          </a:prstGeom>
          <a:solidFill>
            <a:srgbClr val="0000CC"/>
          </a:solidFill>
          <a:ln>
            <a:solidFill>
              <a:srgbClr val="5FFBF7"/>
            </a:solidFill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1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Intro to HTML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BF3991-D065-FBA6-0DBF-49AAD7295DFA}"/>
              </a:ext>
            </a:extLst>
          </p:cNvPr>
          <p:cNvSpPr/>
          <p:nvPr/>
        </p:nvSpPr>
        <p:spPr>
          <a:xfrm>
            <a:off x="1127448" y="3879802"/>
            <a:ext cx="8568952" cy="571497"/>
          </a:xfrm>
          <a:prstGeom prst="rect">
            <a:avLst/>
          </a:prstGeom>
          <a:solidFill>
            <a:srgbClr val="0000CC"/>
          </a:solidFill>
          <a:ln>
            <a:solidFill>
              <a:srgbClr val="5FFBF7"/>
            </a:solidFill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1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A tiny peek into CSS - Accessibility on the web -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25DDC-4042-38E2-0714-C7CD71A99B75}"/>
              </a:ext>
            </a:extLst>
          </p:cNvPr>
          <p:cNvSpPr/>
          <p:nvPr/>
        </p:nvSpPr>
        <p:spPr>
          <a:xfrm>
            <a:off x="1127448" y="4349395"/>
            <a:ext cx="8568952" cy="571497"/>
          </a:xfrm>
          <a:prstGeom prst="rect">
            <a:avLst/>
          </a:prstGeom>
          <a:solidFill>
            <a:srgbClr val="0000CC"/>
          </a:solidFill>
          <a:ln>
            <a:solidFill>
              <a:srgbClr val="5FFBF7"/>
            </a:solidFill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The DOM -Using the inspect tool in your browser = How a webpage renders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65F8A0-B473-593B-B528-3D4421C44F4A}"/>
              </a:ext>
            </a:extLst>
          </p:cNvPr>
          <p:cNvSpPr/>
          <p:nvPr/>
        </p:nvSpPr>
        <p:spPr>
          <a:xfrm>
            <a:off x="1127448" y="4818402"/>
            <a:ext cx="8568952" cy="571500"/>
          </a:xfrm>
          <a:prstGeom prst="rect">
            <a:avLst/>
          </a:prstGeom>
          <a:solidFill>
            <a:srgbClr val="0000CC"/>
          </a:solidFill>
          <a:ln>
            <a:solidFill>
              <a:srgbClr val="5FFBF7"/>
            </a:solidFill>
          </a:ln>
          <a:effectLst>
            <a:outerShdw blurRad="50800" dist="508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Lists and Tables</a:t>
            </a:r>
          </a:p>
        </p:txBody>
      </p:sp>
    </p:spTree>
    <p:extLst>
      <p:ext uri="{BB962C8B-B14F-4D97-AF65-F5344CB8AC3E}">
        <p14:creationId xmlns:p14="http://schemas.microsoft.com/office/powerpoint/2010/main" val="342307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330081-E906-4AE5-2A0E-151005CC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consists of 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D09A00-EFF7-36E5-0B2F-65F35060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 marks theory</a:t>
            </a:r>
          </a:p>
          <a:p>
            <a:pPr lvl="1"/>
            <a:r>
              <a:rPr lang="en-US" dirty="0"/>
              <a:t>Slate Quiz</a:t>
            </a:r>
          </a:p>
          <a:p>
            <a:pPr lvl="2"/>
            <a:r>
              <a:rPr lang="en-US" dirty="0"/>
              <a:t>Short answer</a:t>
            </a:r>
          </a:p>
          <a:p>
            <a:pPr lvl="2"/>
            <a:r>
              <a:rPr lang="en-US" dirty="0"/>
              <a:t>Multiple choice</a:t>
            </a:r>
          </a:p>
          <a:p>
            <a:pPr lvl="2"/>
            <a:r>
              <a:rPr lang="en-US" dirty="0"/>
              <a:t>Multiple select</a:t>
            </a:r>
          </a:p>
          <a:p>
            <a:r>
              <a:rPr lang="en-US" dirty="0"/>
              <a:t>20 marks practical</a:t>
            </a:r>
          </a:p>
          <a:p>
            <a:pPr lvl="1"/>
            <a:r>
              <a:rPr lang="en-US" dirty="0"/>
              <a:t>Use VSCode to build something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871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AF88-2EE6-5811-0DB1-AF5A4756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– What have we learned?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3700-5827-3172-2073-D340DF910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525963"/>
          </a:xfrm>
        </p:spPr>
        <p:txBody>
          <a:bodyPr/>
          <a:lstStyle/>
          <a:p>
            <a:r>
              <a:rPr lang="en-US" dirty="0"/>
              <a:t>About the internet</a:t>
            </a:r>
          </a:p>
          <a:p>
            <a:r>
              <a:rPr lang="en-US" dirty="0"/>
              <a:t>HTML basics</a:t>
            </a:r>
          </a:p>
          <a:p>
            <a:r>
              <a:rPr lang="en-US" dirty="0"/>
              <a:t>Block vs inline</a:t>
            </a:r>
          </a:p>
          <a:p>
            <a:r>
              <a:rPr lang="en-US" dirty="0"/>
              <a:t>Accessible content</a:t>
            </a:r>
          </a:p>
          <a:p>
            <a:r>
              <a:rPr lang="en-US" dirty="0"/>
              <a:t>Semantic vs non-semantic</a:t>
            </a:r>
          </a:p>
          <a:p>
            <a:r>
              <a:rPr lang="en-US" dirty="0"/>
              <a:t>Targeting elements with selectors:</a:t>
            </a:r>
          </a:p>
          <a:p>
            <a:pPr lvl="1"/>
            <a:r>
              <a:rPr lang="en-US" dirty="0"/>
              <a:t>Type, class, id, multiple, nesting</a:t>
            </a:r>
          </a:p>
          <a:p>
            <a:r>
              <a:rPr lang="en-US" dirty="0"/>
              <a:t>Relative vs absolute addressing</a:t>
            </a:r>
          </a:p>
          <a:p>
            <a:r>
              <a:rPr lang="en-US" dirty="0"/>
              <a:t>Etc.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732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74A1E-A86A-7053-237C-9F8C5CF6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6" y="136301"/>
            <a:ext cx="10972800" cy="1143000"/>
          </a:xfrm>
        </p:spPr>
        <p:txBody>
          <a:bodyPr/>
          <a:lstStyle/>
          <a:p>
            <a:r>
              <a:rPr lang="en-US" dirty="0"/>
              <a:t>Practical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7CAC2-BFF6-A435-5128-BBFB45CA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54" y="980728"/>
            <a:ext cx="10972800" cy="4525963"/>
          </a:xfrm>
        </p:spPr>
        <p:txBody>
          <a:bodyPr/>
          <a:lstStyle/>
          <a:p>
            <a:r>
              <a:rPr lang="en-US" dirty="0">
                <a:effectLst>
                  <a:glow rad="101600">
                    <a:srgbClr val="FF00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MUST know how to move your code to the Sheridan Webserver that you set up in week 1.  I cannot mark your work if you don’t give me the correct </a:t>
            </a:r>
            <a:r>
              <a:rPr lang="en-US" dirty="0" err="1">
                <a:effectLst>
                  <a:glow rad="101600">
                    <a:srgbClr val="FF00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</a:t>
            </a:r>
            <a:endParaRPr lang="en-US" dirty="0">
              <a:effectLst>
                <a:glow rad="101600">
                  <a:srgbClr val="FF00FF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I Guarantee that you will need to understand:</a:t>
            </a:r>
          </a:p>
          <a:p>
            <a:pPr lvl="1"/>
            <a:r>
              <a:rPr lang="en-US" dirty="0"/>
              <a:t>Basic tables </a:t>
            </a:r>
          </a:p>
          <a:p>
            <a:pPr lvl="1"/>
            <a:r>
              <a:rPr lang="en-US" dirty="0"/>
              <a:t>Basic </a:t>
            </a:r>
            <a:r>
              <a:rPr lang="en-US" dirty="0" err="1"/>
              <a:t>css</a:t>
            </a:r>
            <a:r>
              <a:rPr lang="en-US" dirty="0"/>
              <a:t> selectors</a:t>
            </a:r>
          </a:p>
          <a:p>
            <a:pPr lvl="1"/>
            <a:r>
              <a:rPr lang="en-US" dirty="0"/>
              <a:t>Semantic tags</a:t>
            </a:r>
          </a:p>
          <a:p>
            <a:pPr lvl="1"/>
            <a:r>
              <a:rPr lang="en-US" dirty="0"/>
              <a:t>Attributes such as</a:t>
            </a:r>
          </a:p>
          <a:p>
            <a:pPr lvl="2"/>
            <a:r>
              <a:rPr lang="en-US" dirty="0"/>
              <a:t>background-color</a:t>
            </a:r>
          </a:p>
          <a:p>
            <a:pPr lvl="2"/>
            <a:r>
              <a:rPr lang="en-US" dirty="0"/>
              <a:t>border, margin, padding</a:t>
            </a:r>
          </a:p>
          <a:p>
            <a:pPr lvl="2"/>
            <a:r>
              <a:rPr lang="en-US" dirty="0"/>
              <a:t>Width, text-align, color, </a:t>
            </a:r>
          </a:p>
          <a:p>
            <a:pPr lvl="2"/>
            <a:r>
              <a:rPr lang="en-US" dirty="0"/>
              <a:t>Box-shadow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770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219B-A760-DF3D-D525-C71FCB8F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037"/>
            <a:ext cx="10972800" cy="1143000"/>
          </a:xfrm>
        </p:spPr>
        <p:txBody>
          <a:bodyPr/>
          <a:lstStyle/>
          <a:p>
            <a:r>
              <a:rPr lang="en-US" dirty="0"/>
              <a:t>IC6 – Practice for Midterm!</a:t>
            </a:r>
            <a:endParaRPr lang="en-CA" dirty="0"/>
          </a:p>
        </p:txBody>
      </p:sp>
      <p:pic>
        <p:nvPicPr>
          <p:cNvPr id="4" name="Picture 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14F2B3E6-7BA0-6C69-6134-4ADAEC010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8" y="980728"/>
            <a:ext cx="3024505" cy="56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95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19FF"/>
      </a:hlink>
      <a:folHlink>
        <a:srgbClr val="FE19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Ins="90000" rtlCol="0">
        <a:spAutoFit/>
      </a:bodyPr>
      <a:lstStyle>
        <a:defPPr algn="l">
          <a:defRPr b="1" dirty="0" err="1" smtClean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A5B484C5F9344A1679CAAD40D2305" ma:contentTypeVersion="11" ma:contentTypeDescription="Create a new document." ma:contentTypeScope="" ma:versionID="3fe35e991f56200a8b9ba84d10ca6a97">
  <xsd:schema xmlns:xsd="http://www.w3.org/2001/XMLSchema" xmlns:xs="http://www.w3.org/2001/XMLSchema" xmlns:p="http://schemas.microsoft.com/office/2006/metadata/properties" xmlns:ns2="11735302-a533-4bf1-bccc-f43645650d6d" xmlns:ns3="fd8253b0-e3e4-408f-b6c9-af5f888a400f" targetNamespace="http://schemas.microsoft.com/office/2006/metadata/properties" ma:root="true" ma:fieldsID="620771dc48b244a031fd821126662751" ns2:_="" ns3:_="">
    <xsd:import namespace="11735302-a533-4bf1-bccc-f43645650d6d"/>
    <xsd:import namespace="fd8253b0-e3e4-408f-b6c9-af5f888a40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35302-a533-4bf1-bccc-f43645650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6875b50-84de-4a3a-aee8-351b89322e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253b0-e3e4-408f-b6c9-af5f888a400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725b823-f443-4e1b-9a52-7ac1590bf0aa}" ma:internalName="TaxCatchAll" ma:showField="CatchAllData" ma:web="fd8253b0-e3e4-408f-b6c9-af5f888a40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8253b0-e3e4-408f-b6c9-af5f888a400f" xsi:nil="true"/>
    <lcf76f155ced4ddcb4097134ff3c332f xmlns="11735302-a533-4bf1-bccc-f43645650d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D53BEF-1E90-46C5-85AD-68AB52396F8E}"/>
</file>

<file path=customXml/itemProps2.xml><?xml version="1.0" encoding="utf-8"?>
<ds:datastoreItem xmlns:ds="http://schemas.openxmlformats.org/officeDocument/2006/customXml" ds:itemID="{63D74963-FFE5-43FA-8398-176E713AB8C6}"/>
</file>

<file path=customXml/itemProps3.xml><?xml version="1.0" encoding="utf-8"?>
<ds:datastoreItem xmlns:ds="http://schemas.openxmlformats.org/officeDocument/2006/customXml" ds:itemID="{C9D5D41A-34AE-4736-862D-0EFCF01E76E2}"/>
</file>

<file path=docProps/app.xml><?xml version="1.0" encoding="utf-8"?>
<Properties xmlns="http://schemas.openxmlformats.org/officeDocument/2006/extended-properties" xmlns:vt="http://schemas.openxmlformats.org/officeDocument/2006/docPropsVTypes">
  <TotalTime>150057</TotalTime>
  <Words>245</Words>
  <Application>Microsoft Office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Mistral</vt:lpstr>
      <vt:lpstr>Montserrat ExtraBold</vt:lpstr>
      <vt:lpstr>Times New Roman</vt:lpstr>
      <vt:lpstr>Office Theme</vt:lpstr>
      <vt:lpstr>Review!</vt:lpstr>
      <vt:lpstr>Think of a good exam question and post it to chat</vt:lpstr>
      <vt:lpstr>Exam consists of </vt:lpstr>
      <vt:lpstr>Theory – What have we learned?</vt:lpstr>
      <vt:lpstr>Practical</vt:lpstr>
      <vt:lpstr>IC6 – Practice for Midterm!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PROG11044:  Advanced Internet Web Applications – Web Services</dc:title>
  <dc:creator>Rich</dc:creator>
  <cp:lastModifiedBy>Rich Smith</cp:lastModifiedBy>
  <cp:revision>852</cp:revision>
  <cp:lastPrinted>2012-09-04T16:36:51Z</cp:lastPrinted>
  <dcterms:created xsi:type="dcterms:W3CDTF">2010-08-27T19:06:25Z</dcterms:created>
  <dcterms:modified xsi:type="dcterms:W3CDTF">2025-10-09T18:55:40Z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0x010100F21A5B484C5F9344A1679CAAD40D2305</vt:lpwstr>
  </property>
</Properties>
</file>