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1762" r:id="rId2"/>
    <p:sldId id="1761" r:id="rId3"/>
    <p:sldId id="809" r:id="rId4"/>
    <p:sldId id="1742" r:id="rId5"/>
    <p:sldId id="1741" r:id="rId6"/>
    <p:sldId id="271" r:id="rId7"/>
    <p:sldId id="676" r:id="rId8"/>
    <p:sldId id="1709" r:id="rId9"/>
    <p:sldId id="270" r:id="rId10"/>
    <p:sldId id="1728" r:id="rId11"/>
    <p:sldId id="1729" r:id="rId12"/>
    <p:sldId id="1739" r:id="rId13"/>
    <p:sldId id="1731" r:id="rId14"/>
    <p:sldId id="1730" r:id="rId15"/>
    <p:sldId id="1734" r:id="rId16"/>
    <p:sldId id="1732" r:id="rId17"/>
    <p:sldId id="1735" r:id="rId18"/>
    <p:sldId id="1733" r:id="rId19"/>
    <p:sldId id="1740" r:id="rId20"/>
    <p:sldId id="1736" r:id="rId21"/>
    <p:sldId id="1743" r:id="rId22"/>
    <p:sldId id="1744" r:id="rId23"/>
    <p:sldId id="1745" r:id="rId24"/>
    <p:sldId id="1737" r:id="rId25"/>
    <p:sldId id="702" r:id="rId26"/>
    <p:sldId id="651" r:id="rId27"/>
    <p:sldId id="1714" r:id="rId28"/>
    <p:sldId id="1716" r:id="rId29"/>
    <p:sldId id="1715" r:id="rId30"/>
    <p:sldId id="1719" r:id="rId31"/>
    <p:sldId id="1718" r:id="rId32"/>
    <p:sldId id="1723" r:id="rId33"/>
    <p:sldId id="1724" r:id="rId34"/>
    <p:sldId id="1720" r:id="rId35"/>
    <p:sldId id="1726" r:id="rId36"/>
    <p:sldId id="1721" r:id="rId37"/>
    <p:sldId id="1727" r:id="rId38"/>
    <p:sldId id="1722" r:id="rId39"/>
    <p:sldId id="1759" r:id="rId40"/>
    <p:sldId id="1725" r:id="rId41"/>
    <p:sldId id="1763" r:id="rId42"/>
    <p:sldId id="1760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81BD"/>
    <a:srgbClr val="FF00FF"/>
    <a:srgbClr val="00CCFF"/>
    <a:srgbClr val="00FF99"/>
    <a:srgbClr val="D0CFD0"/>
    <a:srgbClr val="DDDDDD"/>
    <a:srgbClr val="E3E1E3"/>
    <a:srgbClr val="0911FF"/>
    <a:srgbClr val="0908FF"/>
    <a:srgbClr val="FFAA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05" autoAdjust="0"/>
    <p:restoredTop sz="78580" autoAdjust="0"/>
  </p:normalViewPr>
  <p:slideViewPr>
    <p:cSldViewPr>
      <p:cViewPr varScale="1">
        <p:scale>
          <a:sx n="88" d="100"/>
          <a:sy n="88" d="100"/>
        </p:scale>
        <p:origin x="1008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r">
              <a:defRPr sz="1200"/>
            </a:lvl1pPr>
          </a:lstStyle>
          <a:p>
            <a:fld id="{9CE91717-0606-42BA-88BC-645A0AB12BB6}" type="datetimeFigureOut">
              <a:rPr lang="en-CA" smtClean="0"/>
              <a:pPr/>
              <a:t>2025-10-29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r">
              <a:defRPr sz="1200"/>
            </a:lvl1pPr>
          </a:lstStyle>
          <a:p>
            <a:fld id="{8CCC4D4E-463D-48E7-BEB1-0AB4BE6A3C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2126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/>
          <a:lstStyle>
            <a:lvl1pPr algn="r">
              <a:defRPr sz="1200"/>
            </a:lvl1pPr>
          </a:lstStyle>
          <a:p>
            <a:fld id="{83270685-4A16-489C-A9EB-E95FFDEA9F9B}" type="datetimeFigureOut">
              <a:rPr lang="en-CA" smtClean="0"/>
              <a:pPr/>
              <a:t>2025-10-29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5" tIns="46582" rIns="93165" bIns="46582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65" tIns="46582" rIns="93165" bIns="465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5" tIns="46582" rIns="93165" bIns="46582" rtlCol="0" anchor="b"/>
          <a:lstStyle>
            <a:lvl1pPr algn="r">
              <a:defRPr sz="1200"/>
            </a:lvl1pPr>
          </a:lstStyle>
          <a:p>
            <a:fld id="{D66826B0-C107-44AF-BD63-95CBFECE6F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777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826B0-C107-44AF-BD63-95CBFECE6FA6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0865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DBEDA-0639-3090-9234-D9A2F6A9C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5957D1-0F94-DEC5-AE45-719E86774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899B54-30DC-9863-4589-C0AF12E80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17539-A93A-022C-431D-31842FADC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826B0-C107-44AF-BD63-95CBFECE6FA6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8755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CA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5" descr="A black and white photo of a city&#10;&#10;Description automatically generated with low confidence">
            <a:extLst>
              <a:ext uri="{FF2B5EF4-FFF2-40B4-BE49-F238E27FC236}">
                <a16:creationId xmlns:a16="http://schemas.microsoft.com/office/drawing/2014/main" id="{2C88072A-5BC1-A252-1C33-71ECDEFCE08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507" r="-1" b="12372"/>
          <a:stretch/>
        </p:blipFill>
        <p:spPr>
          <a:xfrm>
            <a:off x="-794591" y="-146991"/>
            <a:ext cx="13361557" cy="71519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990" y="142175"/>
            <a:ext cx="10972800" cy="57150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 prst="softRound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 lang="en-CA" sz="3600" b="1" i="0" kern="1200" cap="sm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C3A4F4-9650-69BB-A30E-E5491198F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6184" y="5547682"/>
            <a:ext cx="8099803" cy="5715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ln>
                  <a:noFill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…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D2558-4EF8-42F5-E0BB-943A82FE395E}"/>
              </a:ext>
            </a:extLst>
          </p:cNvPr>
          <p:cNvSpPr txBox="1"/>
          <p:nvPr userDrawn="1"/>
        </p:nvSpPr>
        <p:spPr>
          <a:xfrm>
            <a:off x="3579368" y="1491915"/>
            <a:ext cx="5293437" cy="315471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99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00FFFF"/>
                  </a:glow>
                </a:effectLst>
                <a:latin typeface="Mistral" panose="03090702030407020403" pitchFamily="66" charset="0"/>
              </a:rPr>
              <a:t>Demo!</a:t>
            </a:r>
            <a:endParaRPr lang="en-CA" sz="199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00FFFF"/>
                </a:glo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4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4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dwallsource.com/img/2014/7/cool-computer-backgrounds-27940-28662-hd-wallpapers.jpg">
            <a:extLst>
              <a:ext uri="{FF2B5EF4-FFF2-40B4-BE49-F238E27FC236}">
                <a16:creationId xmlns:a16="http://schemas.microsoft.com/office/drawing/2014/main" id="{BBD2BBF7-9E82-D807-DA2C-AFE5AC0509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6025"/>
          <a:stretch/>
        </p:blipFill>
        <p:spPr bwMode="auto">
          <a:xfrm>
            <a:off x="0" y="43706"/>
            <a:ext cx="12246512" cy="6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CDD70-555E-CF2E-7ED6-B21513911482}"/>
              </a:ext>
            </a:extLst>
          </p:cNvPr>
          <p:cNvSpPr txBox="1"/>
          <p:nvPr userDrawn="1"/>
        </p:nvSpPr>
        <p:spPr>
          <a:xfrm>
            <a:off x="3684780" y="0"/>
            <a:ext cx="4477508" cy="156966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FF00FF"/>
                  </a:glow>
                </a:effectLst>
                <a:latin typeface="Mistral" panose="03090702030407020403" pitchFamily="66" charset="0"/>
              </a:rPr>
              <a:t>Your Turn!</a:t>
            </a:r>
            <a:endParaRPr lang="en-CA" sz="9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FF00FF"/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FCBDC-5263-389A-55E0-DA9595EC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34" y="2071544"/>
            <a:ext cx="10972800" cy="5715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948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032438" y="68626"/>
            <a:ext cx="2113557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977269" y="66234"/>
            <a:ext cx="7055168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Heap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129" y="61270"/>
            <a:ext cx="2918440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E05572-4E65-4283-95F3-E0F8B13F3161}"/>
              </a:ext>
            </a:extLst>
          </p:cNvPr>
          <p:cNvSpPr/>
          <p:nvPr userDrawn="1"/>
        </p:nvSpPr>
        <p:spPr>
          <a:xfrm>
            <a:off x="46130" y="30634"/>
            <a:ext cx="12099741" cy="67967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33514-11B1-4F50-B6FE-4E02F0547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008" y="1132266"/>
            <a:ext cx="10195984" cy="5450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52FCD5-91CA-4309-A525-895102F4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69" y="-19427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765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032438" y="68626"/>
            <a:ext cx="2113557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977269" y="66234"/>
            <a:ext cx="7055168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Heap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129" y="61270"/>
            <a:ext cx="2918440" cy="6704956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E05572-4E65-4283-95F3-E0F8B13F3161}"/>
              </a:ext>
            </a:extLst>
          </p:cNvPr>
          <p:cNvSpPr/>
          <p:nvPr userDrawn="1"/>
        </p:nvSpPr>
        <p:spPr>
          <a:xfrm>
            <a:off x="46130" y="30634"/>
            <a:ext cx="12099741" cy="6796731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33514-11B1-4F50-B6FE-4E02F0547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008" y="1132266"/>
            <a:ext cx="10195984" cy="5450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52FCD5-91CA-4309-A525-895102F4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69" y="-19427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778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dwallsource.com/img/2014/7/cool-computer-backgrounds-27940-28662-hd-wallpapers.jpg">
            <a:extLst>
              <a:ext uri="{FF2B5EF4-FFF2-40B4-BE49-F238E27FC236}">
                <a16:creationId xmlns:a16="http://schemas.microsoft.com/office/drawing/2014/main" id="{BBD2BBF7-9E82-D807-DA2C-AFE5AC0509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6025"/>
          <a:stretch/>
        </p:blipFill>
        <p:spPr bwMode="auto">
          <a:xfrm>
            <a:off x="0" y="43706"/>
            <a:ext cx="12246512" cy="6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CDD70-555E-CF2E-7ED6-B21513911482}"/>
              </a:ext>
            </a:extLst>
          </p:cNvPr>
          <p:cNvSpPr txBox="1"/>
          <p:nvPr userDrawn="1"/>
        </p:nvSpPr>
        <p:spPr>
          <a:xfrm>
            <a:off x="3684780" y="0"/>
            <a:ext cx="4477508" cy="1569660"/>
          </a:xfrm>
          <a:prstGeom prst="rect">
            <a:avLst/>
          </a:prstGeom>
          <a:noFill/>
          <a:effectLst>
            <a:glow rad="228600">
              <a:srgbClr val="FF00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27000">
                    <a:srgbClr val="FF00FF"/>
                  </a:glow>
                </a:effectLst>
                <a:latin typeface="Mistral" panose="03090702030407020403" pitchFamily="66" charset="0"/>
              </a:rPr>
              <a:t>Your Turn!</a:t>
            </a:r>
            <a:endParaRPr lang="en-CA" sz="9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27000">
                  <a:srgbClr val="FF00FF"/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FCBDC-5263-389A-55E0-DA9595EC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34" y="2071544"/>
            <a:ext cx="10972800" cy="5715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589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79086B7-8C52-4307-A6E2-68D55E03088D}" type="datetimeFigureOut">
              <a:rPr lang="en-CA" smtClean="0"/>
              <a:pPr/>
              <a:t>2025-10-29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D988C55F-30EF-442D-9402-E550EFCE904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CC"/>
            </a:gs>
            <a:gs pos="95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53" r:id="rId9"/>
    <p:sldLayoutId id="2147483652" r:id="rId10"/>
    <p:sldLayoutId id="2147483651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i="0" kern="1200" cap="all" baseline="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edu.gcfglobal.org/en/basic-css/margins-in-css/1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developer.mozilla.org/en-US/docs/Web/CSS/Referenc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95534-53EC-B978-F4EE-DF46A0E3B6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half…CSS!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7AD4BC-6EA9-CBC7-E1F9-A95E5C60F3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Now things get a little more interesting…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88608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8E2B0-EDAD-8538-12B8-38D13BEE1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Combinator Selectors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5C33E-B864-3977-DB44-16E41BE0E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selectors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47990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835477-4A63-BA2E-79BE-441CC0697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Combinator </a:t>
            </a:r>
            <a:r>
              <a:rPr lang="en-CA" dirty="0" err="1"/>
              <a:t>SElectors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A614C0-7F24-D7A0-C11F-81489CE20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24" y="1938524"/>
            <a:ext cx="9980952" cy="2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79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140177-8679-DD45-B67A-10B433528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Yourturn1 - </a:t>
            </a:r>
            <a:r>
              <a:rPr lang="en-CA" dirty="0" err="1"/>
              <a:t>PartA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3585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E7B3D-4EC3-0DF9-F17F-CFF5646F4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DC22A-C4B2-9F8A-CB4E-ED0B6AA81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Selectors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2601D-F46A-293E-D859-9FA80B06FC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selectors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5094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3246-85AE-0AA8-E6F2-0127DDBE3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Attribute Selectors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BF187A-FE77-C5F7-6B25-DC9E0C2DC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1700808"/>
            <a:ext cx="7868819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38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0DBDE-C5E4-9675-64EC-1F8A06F21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1D97-46B7-2549-6BE8-210C7266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Pseudo classes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2CD72-AEE8-BA2E-7D51-E8250FB642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selectors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231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8A0764-1E40-0AAB-6C36-5957D4E7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Pseudo-classes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7C9115-E510-45D8-BD8D-F6CE9D372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6" y="1398382"/>
            <a:ext cx="6038095" cy="5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94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F8028-31B0-E20B-6EFE-47140D1EF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3C581-46DB-281C-50C8-D11CFB4D9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Pseudo-elements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69EB9-1A3E-E84A-2935-563C76469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selectors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32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8C3E5-6DF2-2C0D-ECD9-3FA72E0B6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AD511C-853E-2318-12FD-01AF06410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Pseudo-Elements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DC86D7-D0DA-9800-86CB-334FD1A8B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333" y="1967095"/>
            <a:ext cx="7133333" cy="2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07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97CB1-1DF8-21A2-DC4B-BF393147F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0A60C5-1BD1-D9B2-B9AE-17766F262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Yourturn1 - </a:t>
            </a:r>
            <a:r>
              <a:rPr lang="en-CA" dirty="0" err="1"/>
              <a:t>PartB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84199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EBEDE-F486-355C-CA16-1BD10E311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00" y="-234280"/>
            <a:ext cx="10972800" cy="1143000"/>
          </a:xfrm>
        </p:spPr>
        <p:txBody>
          <a:bodyPr/>
          <a:lstStyle/>
          <a:p>
            <a:r>
              <a:rPr lang="en-US" dirty="0"/>
              <a:t>Rich’s Rant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37211-0D03-AE3A-9267-45765BEFF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600" y="908720"/>
            <a:ext cx="10972800" cy="4525963"/>
          </a:xfrm>
        </p:spPr>
        <p:txBody>
          <a:bodyPr/>
          <a:lstStyle/>
          <a:p>
            <a:r>
              <a:rPr lang="en-US" dirty="0"/>
              <a:t>CSS is changing quickly!  Every time a framework does something cool, the </a:t>
            </a:r>
            <a:r>
              <a:rPr lang="en-US" dirty="0" err="1"/>
              <a:t>css</a:t>
            </a:r>
            <a:r>
              <a:rPr lang="en-US" dirty="0"/>
              <a:t> group thinks about how to incorporate it.</a:t>
            </a:r>
          </a:p>
          <a:p>
            <a:r>
              <a:rPr lang="en-US" dirty="0"/>
              <a:t>This is good because </a:t>
            </a:r>
            <a:r>
              <a:rPr lang="en-US" dirty="0" err="1"/>
              <a:t>css</a:t>
            </a:r>
            <a:r>
              <a:rPr lang="en-US" dirty="0"/>
              <a:t> regularly becomes more powerful and more flexible </a:t>
            </a:r>
          </a:p>
          <a:p>
            <a:r>
              <a:rPr lang="en-US" dirty="0"/>
              <a:t>This is bad because it doesn’t always grow smoothly </a:t>
            </a:r>
          </a:p>
          <a:p>
            <a:pPr lvl="1"/>
            <a:r>
              <a:rPr lang="en-US" dirty="0"/>
              <a:t>Layout, for example, is fragmented with many ways to do things.</a:t>
            </a:r>
          </a:p>
          <a:p>
            <a:r>
              <a:rPr lang="en-US" dirty="0"/>
              <a:t>Get used to learning new stuff…always!</a:t>
            </a:r>
          </a:p>
          <a:p>
            <a:r>
              <a:rPr lang="en-US" dirty="0"/>
              <a:t>We can’t possibly cover every nuance of </a:t>
            </a:r>
            <a:r>
              <a:rPr lang="en-US" dirty="0" err="1"/>
              <a:t>css</a:t>
            </a:r>
            <a:r>
              <a:rPr lang="en-US" dirty="0"/>
              <a:t> but we will learn the core concepts that will give you a good foundation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44386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CBB22-90C4-A20A-C516-3467064B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CSS Inheritance and </a:t>
            </a:r>
            <a:r>
              <a:rPr lang="en-CA" dirty="0" err="1"/>
              <a:t>css</a:t>
            </a:r>
            <a:r>
              <a:rPr lang="en-CA" dirty="0"/>
              <a:t> units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5C729-D95F-AE88-31C6-18A6D26AA9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2476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8CC7A-9513-5DFE-F4E0-85A5A1571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CSS units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32955F-7CC3-A14B-FCFD-F065F73DA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7652"/>
          <a:stretch>
            <a:fillRect/>
          </a:stretch>
        </p:blipFill>
        <p:spPr>
          <a:xfrm>
            <a:off x="1524058" y="1772816"/>
            <a:ext cx="9143884" cy="42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93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B4119-3AD7-BD9E-ED4F-6C0E1EBC8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723A4-2C5A-CA71-9D06-F0D92A886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CSS units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02978-8AE0-ADDD-E227-35346990F4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051" b="44713"/>
          <a:stretch>
            <a:fillRect/>
          </a:stretch>
        </p:blipFill>
        <p:spPr>
          <a:xfrm>
            <a:off x="1445723" y="1866529"/>
            <a:ext cx="9300554" cy="312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66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34522-13BC-B299-B961-89D3831E2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1DDF4-30BF-2ADF-FC63-D9372FB6E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CSS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10B6D-423C-43E0-11BA-620D31254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E61F9-D164-8F76-7AD3-3D613A4C3C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287"/>
          <a:stretch>
            <a:fillRect/>
          </a:stretch>
        </p:blipFill>
        <p:spPr>
          <a:xfrm>
            <a:off x="2225606" y="1433271"/>
            <a:ext cx="7740787" cy="500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20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1476E-1051-EE7E-5E06-7B8E31306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CSS Inheritance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89CE01-81B0-78C4-C2F5-225B8B85C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things inherit, some things don’t</a:t>
            </a:r>
          </a:p>
          <a:p>
            <a:r>
              <a:rPr lang="en-US" dirty="0"/>
              <a:t>You can force something to inherit with ‘inherit’</a:t>
            </a:r>
          </a:p>
          <a:p>
            <a:r>
              <a:rPr lang="en-US" dirty="0"/>
              <a:t>You can force something not to inherit with initial (use the initial html value) or by overriding.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24690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When Rules collide!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What happens when we write two rule-sets that both want to act on a particular element in our html?</a:t>
            </a:r>
          </a:p>
          <a:p>
            <a:r>
              <a:rPr lang="en-CA" dirty="0"/>
              <a:t>How do we know which on wins???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34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Figuring out the order of precedence!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rule-set with the most specificity wins over rule-sets with less specificity</a:t>
            </a:r>
          </a:p>
          <a:p>
            <a:r>
              <a:rPr lang="en-CA" dirty="0"/>
              <a:t>When two rule sets tie, the rule set closest to the html wins</a:t>
            </a:r>
          </a:p>
          <a:p>
            <a:r>
              <a:rPr lang="en-CA" dirty="0"/>
              <a:t>Inline (in the actual html tag) rulesets beat everything, except…</a:t>
            </a:r>
          </a:p>
          <a:p>
            <a:r>
              <a:rPr lang="en-CA" dirty="0"/>
              <a:t>!important!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756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0F380-664B-4936-0849-631BE44E79BC}"/>
              </a:ext>
            </a:extLst>
          </p:cNvPr>
          <p:cNvSpPr txBox="1"/>
          <p:nvPr/>
        </p:nvSpPr>
        <p:spPr>
          <a:xfrm>
            <a:off x="1703512" y="3068961"/>
            <a:ext cx="1512168" cy="1323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9011B-C7BD-FBF7-50D3-8E6DDAC5D215}"/>
              </a:ext>
            </a:extLst>
          </p:cNvPr>
          <p:cNvSpPr txBox="1"/>
          <p:nvPr/>
        </p:nvSpPr>
        <p:spPr>
          <a:xfrm>
            <a:off x="3431704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BEA2C7-1F5C-B86E-6C7A-219369424BE2}"/>
              </a:ext>
            </a:extLst>
          </p:cNvPr>
          <p:cNvSpPr txBox="1"/>
          <p:nvPr/>
        </p:nvSpPr>
        <p:spPr>
          <a:xfrm>
            <a:off x="5186941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394243-DB7C-830C-4939-481D9E7A72C9}"/>
              </a:ext>
            </a:extLst>
          </p:cNvPr>
          <p:cNvSpPr txBox="1"/>
          <p:nvPr/>
        </p:nvSpPr>
        <p:spPr>
          <a:xfrm>
            <a:off x="6942178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1669DA-D065-9A4D-B826-2ED6D63FA5A9}"/>
              </a:ext>
            </a:extLst>
          </p:cNvPr>
          <p:cNvSpPr txBox="1"/>
          <p:nvPr/>
        </p:nvSpPr>
        <p:spPr>
          <a:xfrm>
            <a:off x="8760296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5420EB-FB3B-808B-38C8-6D4DC675B440}"/>
              </a:ext>
            </a:extLst>
          </p:cNvPr>
          <p:cNvSpPr txBox="1"/>
          <p:nvPr/>
        </p:nvSpPr>
        <p:spPr>
          <a:xfrm>
            <a:off x="1882857" y="2564905"/>
            <a:ext cx="122881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Important!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9889E7-4467-60E4-B2E4-5DA41BBF5660}"/>
              </a:ext>
            </a:extLst>
          </p:cNvPr>
          <p:cNvSpPr txBox="1"/>
          <p:nvPr/>
        </p:nvSpPr>
        <p:spPr>
          <a:xfrm>
            <a:off x="3377363" y="2564905"/>
            <a:ext cx="1552561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 attribute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BD04F8-75EF-AFBF-DB4B-BC8DA71EE95D}"/>
              </a:ext>
            </a:extLst>
          </p:cNvPr>
          <p:cNvSpPr txBox="1"/>
          <p:nvPr/>
        </p:nvSpPr>
        <p:spPr>
          <a:xfrm>
            <a:off x="5748025" y="2564905"/>
            <a:ext cx="390000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0262D6-1C40-C569-0966-881289E14BD3}"/>
              </a:ext>
            </a:extLst>
          </p:cNvPr>
          <p:cNvSpPr txBox="1"/>
          <p:nvPr/>
        </p:nvSpPr>
        <p:spPr>
          <a:xfrm>
            <a:off x="7203003" y="2204971"/>
            <a:ext cx="1211203" cy="738664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Class, pseudo-class, attribute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AE4941-1BF4-0C7F-412A-D07939C170F3}"/>
              </a:ext>
            </a:extLst>
          </p:cNvPr>
          <p:cNvSpPr txBox="1"/>
          <p:nvPr/>
        </p:nvSpPr>
        <p:spPr>
          <a:xfrm>
            <a:off x="8837500" y="2303295"/>
            <a:ext cx="1471643" cy="523220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Elements/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pseudo-elements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3BFBBC-306E-1B9A-AC2A-64B8B5636CA1}"/>
              </a:ext>
            </a:extLst>
          </p:cNvPr>
          <p:cNvSpPr txBox="1"/>
          <p:nvPr/>
        </p:nvSpPr>
        <p:spPr>
          <a:xfrm>
            <a:off x="3999985" y="5229200"/>
            <a:ext cx="3698277" cy="646331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 number wins!</a:t>
            </a:r>
          </a:p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 goes to the rule closest to the tag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BBFDC70E-76EF-C369-4FCC-CAEE9689A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Who wins the Specificity Award? </a:t>
            </a:r>
          </a:p>
        </p:txBody>
      </p:sp>
    </p:spTree>
    <p:extLst>
      <p:ext uri="{BB962C8B-B14F-4D97-AF65-F5344CB8AC3E}">
        <p14:creationId xmlns:p14="http://schemas.microsoft.com/office/powerpoint/2010/main" val="3425795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CBD9E-8026-40A9-B64D-5054B16B9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25DC2A-F69F-DFB6-47E7-126519C94487}"/>
              </a:ext>
            </a:extLst>
          </p:cNvPr>
          <p:cNvSpPr txBox="1"/>
          <p:nvPr/>
        </p:nvSpPr>
        <p:spPr>
          <a:xfrm>
            <a:off x="1703512" y="3068961"/>
            <a:ext cx="1512168" cy="1323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D223A-F6F3-41AC-CC41-0DF2B6E15CA3}"/>
              </a:ext>
            </a:extLst>
          </p:cNvPr>
          <p:cNvSpPr txBox="1"/>
          <p:nvPr/>
        </p:nvSpPr>
        <p:spPr>
          <a:xfrm>
            <a:off x="3431704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9469C-F646-CCE1-0F44-8F245C8DEA50}"/>
              </a:ext>
            </a:extLst>
          </p:cNvPr>
          <p:cNvSpPr txBox="1"/>
          <p:nvPr/>
        </p:nvSpPr>
        <p:spPr>
          <a:xfrm>
            <a:off x="5186941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84E3E-2A30-A970-8B6D-BD3CFAEF1541}"/>
              </a:ext>
            </a:extLst>
          </p:cNvPr>
          <p:cNvSpPr txBox="1"/>
          <p:nvPr/>
        </p:nvSpPr>
        <p:spPr>
          <a:xfrm>
            <a:off x="6942178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D6E01-601F-6277-D0F6-92588FAE3675}"/>
              </a:ext>
            </a:extLst>
          </p:cNvPr>
          <p:cNvSpPr txBox="1"/>
          <p:nvPr/>
        </p:nvSpPr>
        <p:spPr>
          <a:xfrm>
            <a:off x="8760296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B88ABF-A1EA-1938-8C95-B4A26E8574DA}"/>
              </a:ext>
            </a:extLst>
          </p:cNvPr>
          <p:cNvSpPr txBox="1"/>
          <p:nvPr/>
        </p:nvSpPr>
        <p:spPr>
          <a:xfrm>
            <a:off x="1882857" y="2564905"/>
            <a:ext cx="122881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Important!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18AC5B-E148-EC8D-65D6-EC3451EBE473}"/>
              </a:ext>
            </a:extLst>
          </p:cNvPr>
          <p:cNvSpPr txBox="1"/>
          <p:nvPr/>
        </p:nvSpPr>
        <p:spPr>
          <a:xfrm>
            <a:off x="3377363" y="2564905"/>
            <a:ext cx="1552561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 attribute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DA8BBD-01A5-8552-E58A-BB37D8510826}"/>
              </a:ext>
            </a:extLst>
          </p:cNvPr>
          <p:cNvSpPr txBox="1"/>
          <p:nvPr/>
        </p:nvSpPr>
        <p:spPr>
          <a:xfrm>
            <a:off x="5748025" y="2564905"/>
            <a:ext cx="390000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54996-AE6F-AE61-EA46-DB316E5B13FA}"/>
              </a:ext>
            </a:extLst>
          </p:cNvPr>
          <p:cNvSpPr txBox="1"/>
          <p:nvPr/>
        </p:nvSpPr>
        <p:spPr>
          <a:xfrm>
            <a:off x="7203003" y="2204971"/>
            <a:ext cx="1211203" cy="738664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Class, pseudo-class, attribute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D17CF8-4E0D-4755-7457-0824B975E902}"/>
              </a:ext>
            </a:extLst>
          </p:cNvPr>
          <p:cNvSpPr txBox="1"/>
          <p:nvPr/>
        </p:nvSpPr>
        <p:spPr>
          <a:xfrm>
            <a:off x="8837500" y="2303295"/>
            <a:ext cx="1471643" cy="523220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Elements/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pseudo-elements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D13565-1F61-0476-667E-37B7F9827424}"/>
              </a:ext>
            </a:extLst>
          </p:cNvPr>
          <p:cNvSpPr txBox="1"/>
          <p:nvPr/>
        </p:nvSpPr>
        <p:spPr>
          <a:xfrm>
            <a:off x="3999985" y="5229200"/>
            <a:ext cx="3698277" cy="646331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 number wins!</a:t>
            </a:r>
          </a:p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 goes to the rule closest to the tag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C05C08B-8E78-F648-CE8E-FF142E47E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 </a:t>
            </a:r>
          </a:p>
        </p:txBody>
      </p:sp>
    </p:spTree>
    <p:extLst>
      <p:ext uri="{BB962C8B-B14F-4D97-AF65-F5344CB8AC3E}">
        <p14:creationId xmlns:p14="http://schemas.microsoft.com/office/powerpoint/2010/main" val="4062844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18B74-9310-EFB2-3860-4FCD0F4C3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7F1B5E-1F10-44EA-C89F-B4035CE21D2B}"/>
              </a:ext>
            </a:extLst>
          </p:cNvPr>
          <p:cNvSpPr txBox="1"/>
          <p:nvPr/>
        </p:nvSpPr>
        <p:spPr>
          <a:xfrm>
            <a:off x="1703512" y="3068961"/>
            <a:ext cx="1512168" cy="1323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F2294E-1F76-7596-2DE3-01233CDE61B3}"/>
              </a:ext>
            </a:extLst>
          </p:cNvPr>
          <p:cNvSpPr txBox="1"/>
          <p:nvPr/>
        </p:nvSpPr>
        <p:spPr>
          <a:xfrm>
            <a:off x="3431704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EBA3F4-3846-1C5D-E7D2-93745853EE65}"/>
              </a:ext>
            </a:extLst>
          </p:cNvPr>
          <p:cNvSpPr txBox="1"/>
          <p:nvPr/>
        </p:nvSpPr>
        <p:spPr>
          <a:xfrm>
            <a:off x="5186941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48F56E-28BC-F8C1-8C8D-A490573114A8}"/>
              </a:ext>
            </a:extLst>
          </p:cNvPr>
          <p:cNvSpPr txBox="1"/>
          <p:nvPr/>
        </p:nvSpPr>
        <p:spPr>
          <a:xfrm>
            <a:off x="6942178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90271-005E-FCE2-F8F8-DA9D47224FD5}"/>
              </a:ext>
            </a:extLst>
          </p:cNvPr>
          <p:cNvSpPr txBox="1"/>
          <p:nvPr/>
        </p:nvSpPr>
        <p:spPr>
          <a:xfrm>
            <a:off x="8760296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B17425-8A45-3009-3C8E-958E14122815}"/>
              </a:ext>
            </a:extLst>
          </p:cNvPr>
          <p:cNvSpPr txBox="1"/>
          <p:nvPr/>
        </p:nvSpPr>
        <p:spPr>
          <a:xfrm>
            <a:off x="1882857" y="2564905"/>
            <a:ext cx="122881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Important!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D3A25-6051-CCDB-0278-78081B60FD45}"/>
              </a:ext>
            </a:extLst>
          </p:cNvPr>
          <p:cNvSpPr txBox="1"/>
          <p:nvPr/>
        </p:nvSpPr>
        <p:spPr>
          <a:xfrm>
            <a:off x="3377363" y="2564905"/>
            <a:ext cx="1552561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 attribute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F925D2-7804-733C-6D1A-D71C7747364A}"/>
              </a:ext>
            </a:extLst>
          </p:cNvPr>
          <p:cNvSpPr txBox="1"/>
          <p:nvPr/>
        </p:nvSpPr>
        <p:spPr>
          <a:xfrm>
            <a:off x="5748025" y="2564905"/>
            <a:ext cx="390000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8CA109-8127-E2BF-5FD3-D7E0512454E2}"/>
              </a:ext>
            </a:extLst>
          </p:cNvPr>
          <p:cNvSpPr txBox="1"/>
          <p:nvPr/>
        </p:nvSpPr>
        <p:spPr>
          <a:xfrm>
            <a:off x="7203003" y="2204971"/>
            <a:ext cx="1211203" cy="738664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Class, pseudo-class, attribute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6FA735-1172-0906-BECC-94E14D5D1B6B}"/>
              </a:ext>
            </a:extLst>
          </p:cNvPr>
          <p:cNvSpPr txBox="1"/>
          <p:nvPr/>
        </p:nvSpPr>
        <p:spPr>
          <a:xfrm>
            <a:off x="8837500" y="2303295"/>
            <a:ext cx="1471643" cy="523220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Elements/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pseudo-elements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200FF-12F3-8833-8982-31B5BBFB0FB0}"/>
              </a:ext>
            </a:extLst>
          </p:cNvPr>
          <p:cNvSpPr txBox="1"/>
          <p:nvPr/>
        </p:nvSpPr>
        <p:spPr>
          <a:xfrm>
            <a:off x="3999985" y="5229200"/>
            <a:ext cx="3698277" cy="646331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 number wins!</a:t>
            </a:r>
          </a:p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 goes to the rule closest to the tag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5BB9D4FF-B7A6-B597-D86D-8C85C2AD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 </a:t>
            </a:r>
          </a:p>
        </p:txBody>
      </p:sp>
    </p:spTree>
    <p:extLst>
      <p:ext uri="{BB962C8B-B14F-4D97-AF65-F5344CB8AC3E}">
        <p14:creationId xmlns:p14="http://schemas.microsoft.com/office/powerpoint/2010/main" val="1262742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39980-C267-B1E3-ED64-3CA090F42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8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1045A-11BF-C2B7-2BC7-93E637E28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931" y="1166018"/>
            <a:ext cx="10972800" cy="4525963"/>
          </a:xfrm>
        </p:spPr>
        <p:txBody>
          <a:bodyPr/>
          <a:lstStyle/>
          <a:p>
            <a:r>
              <a:rPr lang="en-US" dirty="0"/>
              <a:t>Basic selectors review</a:t>
            </a:r>
          </a:p>
          <a:p>
            <a:r>
              <a:rPr lang="en-US" dirty="0"/>
              <a:t>Advanced selectors</a:t>
            </a:r>
          </a:p>
          <a:p>
            <a:r>
              <a:rPr lang="en-US" dirty="0"/>
              <a:t>Inheritance </a:t>
            </a:r>
          </a:p>
          <a:p>
            <a:r>
              <a:rPr lang="en-US" dirty="0"/>
              <a:t>Units</a:t>
            </a:r>
          </a:p>
          <a:p>
            <a:r>
              <a:rPr lang="en-US" dirty="0"/>
              <a:t>Specificity  - How CSS cascades  (Which rules win.) 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1270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D6F69-8521-3ED1-79F0-960630FD3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D052BB-E0ED-E2F5-835C-E67E4222CB9A}"/>
              </a:ext>
            </a:extLst>
          </p:cNvPr>
          <p:cNvSpPr txBox="1"/>
          <p:nvPr/>
        </p:nvSpPr>
        <p:spPr>
          <a:xfrm>
            <a:off x="1703512" y="3068961"/>
            <a:ext cx="1512168" cy="1323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93BBCF-7AC0-2AA1-C8DD-8CDB45E80365}"/>
              </a:ext>
            </a:extLst>
          </p:cNvPr>
          <p:cNvSpPr txBox="1"/>
          <p:nvPr/>
        </p:nvSpPr>
        <p:spPr>
          <a:xfrm>
            <a:off x="3431704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E71D6-8E75-3C99-8B04-4362671410A7}"/>
              </a:ext>
            </a:extLst>
          </p:cNvPr>
          <p:cNvSpPr txBox="1"/>
          <p:nvPr/>
        </p:nvSpPr>
        <p:spPr>
          <a:xfrm>
            <a:off x="5186941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B1A2B8-400F-7199-623F-1F344C669AB0}"/>
              </a:ext>
            </a:extLst>
          </p:cNvPr>
          <p:cNvSpPr txBox="1"/>
          <p:nvPr/>
        </p:nvSpPr>
        <p:spPr>
          <a:xfrm>
            <a:off x="6942178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0C5B9-DB2E-4445-90D6-942C308E4E6F}"/>
              </a:ext>
            </a:extLst>
          </p:cNvPr>
          <p:cNvSpPr txBox="1"/>
          <p:nvPr/>
        </p:nvSpPr>
        <p:spPr>
          <a:xfrm>
            <a:off x="8760296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DF8765-21A5-DEE6-6CFC-E7F2FEC53F4B}"/>
              </a:ext>
            </a:extLst>
          </p:cNvPr>
          <p:cNvSpPr txBox="1"/>
          <p:nvPr/>
        </p:nvSpPr>
        <p:spPr>
          <a:xfrm>
            <a:off x="1882857" y="2564905"/>
            <a:ext cx="122881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Important!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D46A83-8A7B-ED85-F404-70960A07B1F1}"/>
              </a:ext>
            </a:extLst>
          </p:cNvPr>
          <p:cNvSpPr txBox="1"/>
          <p:nvPr/>
        </p:nvSpPr>
        <p:spPr>
          <a:xfrm>
            <a:off x="3377363" y="2564905"/>
            <a:ext cx="1552561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 attribute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5CD59F-E9E8-EA77-E71B-0A771662FF3E}"/>
              </a:ext>
            </a:extLst>
          </p:cNvPr>
          <p:cNvSpPr txBox="1"/>
          <p:nvPr/>
        </p:nvSpPr>
        <p:spPr>
          <a:xfrm>
            <a:off x="5748025" y="2564905"/>
            <a:ext cx="390000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1212DA-21D2-1919-625B-3FCA0420673F}"/>
              </a:ext>
            </a:extLst>
          </p:cNvPr>
          <p:cNvSpPr txBox="1"/>
          <p:nvPr/>
        </p:nvSpPr>
        <p:spPr>
          <a:xfrm>
            <a:off x="7203003" y="2204971"/>
            <a:ext cx="1211203" cy="738664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Class, pseudo-class, attribute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AD95A1-FA0A-DCEC-D302-927DC97DCE58}"/>
              </a:ext>
            </a:extLst>
          </p:cNvPr>
          <p:cNvSpPr txBox="1"/>
          <p:nvPr/>
        </p:nvSpPr>
        <p:spPr>
          <a:xfrm>
            <a:off x="8837500" y="2303295"/>
            <a:ext cx="1471643" cy="523220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Elements/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pseudo-elements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028654-A132-71E3-8B3A-32D0F0753B59}"/>
              </a:ext>
            </a:extLst>
          </p:cNvPr>
          <p:cNvSpPr txBox="1"/>
          <p:nvPr/>
        </p:nvSpPr>
        <p:spPr>
          <a:xfrm>
            <a:off x="3999985" y="5229200"/>
            <a:ext cx="3698277" cy="646331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 number wins!</a:t>
            </a:r>
          </a:p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 goes to the rule closest to the tag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0A58065-C10E-1881-5E0A-1FFA52965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Article div p </a:t>
            </a:r>
          </a:p>
        </p:txBody>
      </p:sp>
    </p:spTree>
    <p:extLst>
      <p:ext uri="{BB962C8B-B14F-4D97-AF65-F5344CB8AC3E}">
        <p14:creationId xmlns:p14="http://schemas.microsoft.com/office/powerpoint/2010/main" val="4229297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0D383-251E-DDAF-82C3-43137E48C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DBDB75-BE59-717E-A173-84583D481C1B}"/>
              </a:ext>
            </a:extLst>
          </p:cNvPr>
          <p:cNvSpPr txBox="1"/>
          <p:nvPr/>
        </p:nvSpPr>
        <p:spPr>
          <a:xfrm>
            <a:off x="1703512" y="3068961"/>
            <a:ext cx="1512168" cy="1323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4F310-9CF3-620D-8EB7-127501A0DFBD}"/>
              </a:ext>
            </a:extLst>
          </p:cNvPr>
          <p:cNvSpPr txBox="1"/>
          <p:nvPr/>
        </p:nvSpPr>
        <p:spPr>
          <a:xfrm>
            <a:off x="3431704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A06F2-80FB-5036-4CFE-848460FBF808}"/>
              </a:ext>
            </a:extLst>
          </p:cNvPr>
          <p:cNvSpPr txBox="1"/>
          <p:nvPr/>
        </p:nvSpPr>
        <p:spPr>
          <a:xfrm>
            <a:off x="5186941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2FDC2-50B1-77A5-43E0-8424AB2FF2FA}"/>
              </a:ext>
            </a:extLst>
          </p:cNvPr>
          <p:cNvSpPr txBox="1"/>
          <p:nvPr/>
        </p:nvSpPr>
        <p:spPr>
          <a:xfrm>
            <a:off x="6942178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443B92-CBE9-1968-022D-B56C57B7BA7D}"/>
              </a:ext>
            </a:extLst>
          </p:cNvPr>
          <p:cNvSpPr txBox="1"/>
          <p:nvPr/>
        </p:nvSpPr>
        <p:spPr>
          <a:xfrm>
            <a:off x="8760296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37B022-10F5-8FE1-C643-8812945F4855}"/>
              </a:ext>
            </a:extLst>
          </p:cNvPr>
          <p:cNvSpPr txBox="1"/>
          <p:nvPr/>
        </p:nvSpPr>
        <p:spPr>
          <a:xfrm>
            <a:off x="1882857" y="2564905"/>
            <a:ext cx="122881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Important!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E590EB-BBBB-7350-802B-3DCBCEB2CBE5}"/>
              </a:ext>
            </a:extLst>
          </p:cNvPr>
          <p:cNvSpPr txBox="1"/>
          <p:nvPr/>
        </p:nvSpPr>
        <p:spPr>
          <a:xfrm>
            <a:off x="3377363" y="2564905"/>
            <a:ext cx="1552561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 attribute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940203-176D-49C1-130F-BE5A48A6760E}"/>
              </a:ext>
            </a:extLst>
          </p:cNvPr>
          <p:cNvSpPr txBox="1"/>
          <p:nvPr/>
        </p:nvSpPr>
        <p:spPr>
          <a:xfrm>
            <a:off x="5748025" y="2564905"/>
            <a:ext cx="390000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38973D-3271-D6A5-58F5-56178AE4AC74}"/>
              </a:ext>
            </a:extLst>
          </p:cNvPr>
          <p:cNvSpPr txBox="1"/>
          <p:nvPr/>
        </p:nvSpPr>
        <p:spPr>
          <a:xfrm>
            <a:off x="7203003" y="2204971"/>
            <a:ext cx="1211203" cy="738664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Class, pseudo-class, attribute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FDFC0-B89C-2590-669F-F4FB2045E14C}"/>
              </a:ext>
            </a:extLst>
          </p:cNvPr>
          <p:cNvSpPr txBox="1"/>
          <p:nvPr/>
        </p:nvSpPr>
        <p:spPr>
          <a:xfrm>
            <a:off x="8837500" y="2303295"/>
            <a:ext cx="1471643" cy="523220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Elements/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pseudo-elements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91483E-EF1E-22D8-3FFA-E7994A54A280}"/>
              </a:ext>
            </a:extLst>
          </p:cNvPr>
          <p:cNvSpPr txBox="1"/>
          <p:nvPr/>
        </p:nvSpPr>
        <p:spPr>
          <a:xfrm>
            <a:off x="3999985" y="5229200"/>
            <a:ext cx="3698277" cy="646331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 number wins!</a:t>
            </a:r>
          </a:p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 goes to the rule closest to the tag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3AAD648-6552-061F-F7E4-7B14BB06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Article div p </a:t>
            </a:r>
          </a:p>
        </p:txBody>
      </p:sp>
    </p:spTree>
    <p:extLst>
      <p:ext uri="{BB962C8B-B14F-4D97-AF65-F5344CB8AC3E}">
        <p14:creationId xmlns:p14="http://schemas.microsoft.com/office/powerpoint/2010/main" val="1219755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11ECC-A413-0C37-3717-04A71E490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89B5E1-8F69-21AB-FA02-4612A4E284CE}"/>
              </a:ext>
            </a:extLst>
          </p:cNvPr>
          <p:cNvSpPr txBox="1"/>
          <p:nvPr/>
        </p:nvSpPr>
        <p:spPr>
          <a:xfrm>
            <a:off x="1703512" y="3068961"/>
            <a:ext cx="1512168" cy="1323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90E4E-E093-8F99-EFAA-3A1549363247}"/>
              </a:ext>
            </a:extLst>
          </p:cNvPr>
          <p:cNvSpPr txBox="1"/>
          <p:nvPr/>
        </p:nvSpPr>
        <p:spPr>
          <a:xfrm>
            <a:off x="3431704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1DC40C-6620-0AB0-43F3-AFC3A4116900}"/>
              </a:ext>
            </a:extLst>
          </p:cNvPr>
          <p:cNvSpPr txBox="1"/>
          <p:nvPr/>
        </p:nvSpPr>
        <p:spPr>
          <a:xfrm>
            <a:off x="5186941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496C2-CF57-A43E-0EBA-656C2470F245}"/>
              </a:ext>
            </a:extLst>
          </p:cNvPr>
          <p:cNvSpPr txBox="1"/>
          <p:nvPr/>
        </p:nvSpPr>
        <p:spPr>
          <a:xfrm>
            <a:off x="6942178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4FDBB6-BAA4-539A-1B85-D9DE2EE6B528}"/>
              </a:ext>
            </a:extLst>
          </p:cNvPr>
          <p:cNvSpPr txBox="1"/>
          <p:nvPr/>
        </p:nvSpPr>
        <p:spPr>
          <a:xfrm>
            <a:off x="8760296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3D263-AFBB-446B-709E-9C1B304CCEE1}"/>
              </a:ext>
            </a:extLst>
          </p:cNvPr>
          <p:cNvSpPr txBox="1"/>
          <p:nvPr/>
        </p:nvSpPr>
        <p:spPr>
          <a:xfrm>
            <a:off x="1882857" y="2564905"/>
            <a:ext cx="122881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Important!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1BC513-A8D7-56A5-87BA-3DD0556AEE32}"/>
              </a:ext>
            </a:extLst>
          </p:cNvPr>
          <p:cNvSpPr txBox="1"/>
          <p:nvPr/>
        </p:nvSpPr>
        <p:spPr>
          <a:xfrm>
            <a:off x="3377363" y="2564905"/>
            <a:ext cx="1552561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 attribute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86FEA8-F61D-EFEC-6C6C-9B2F723D294C}"/>
              </a:ext>
            </a:extLst>
          </p:cNvPr>
          <p:cNvSpPr txBox="1"/>
          <p:nvPr/>
        </p:nvSpPr>
        <p:spPr>
          <a:xfrm>
            <a:off x="5748025" y="2564905"/>
            <a:ext cx="390000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A21674-81DB-3EB3-D997-39B43F4CBFFB}"/>
              </a:ext>
            </a:extLst>
          </p:cNvPr>
          <p:cNvSpPr txBox="1"/>
          <p:nvPr/>
        </p:nvSpPr>
        <p:spPr>
          <a:xfrm>
            <a:off x="7203003" y="2204971"/>
            <a:ext cx="1211203" cy="738664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Class, pseudo-class, attribute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401A7D-FDAB-8F47-A2D6-5B1C9DEC6D25}"/>
              </a:ext>
            </a:extLst>
          </p:cNvPr>
          <p:cNvSpPr txBox="1"/>
          <p:nvPr/>
        </p:nvSpPr>
        <p:spPr>
          <a:xfrm>
            <a:off x="8837500" y="2303295"/>
            <a:ext cx="1471643" cy="523220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Elements/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pseudo-elements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103B94-2A6C-3286-EF0C-2A9A8570CC90}"/>
              </a:ext>
            </a:extLst>
          </p:cNvPr>
          <p:cNvSpPr txBox="1"/>
          <p:nvPr/>
        </p:nvSpPr>
        <p:spPr>
          <a:xfrm>
            <a:off x="3999985" y="5229200"/>
            <a:ext cx="3698277" cy="646331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 number wins!</a:t>
            </a:r>
          </a:p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 goes to the rule closest to the tag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59EA6185-956D-BB4C-D755-41B61BE9B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.</a:t>
            </a:r>
            <a:r>
              <a:rPr lang="en-CA" dirty="0" err="1"/>
              <a:t>myclass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6902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96194-A644-6957-C747-487595A66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7E563C-A63B-2492-FCCD-C01B7D5425A7}"/>
              </a:ext>
            </a:extLst>
          </p:cNvPr>
          <p:cNvSpPr txBox="1"/>
          <p:nvPr/>
        </p:nvSpPr>
        <p:spPr>
          <a:xfrm>
            <a:off x="1703512" y="3068961"/>
            <a:ext cx="1512168" cy="1323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74E9A-2612-5EB0-2E0E-8E652C48A4DE}"/>
              </a:ext>
            </a:extLst>
          </p:cNvPr>
          <p:cNvSpPr txBox="1"/>
          <p:nvPr/>
        </p:nvSpPr>
        <p:spPr>
          <a:xfrm>
            <a:off x="3431704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E7C440-0AC1-DCD4-780D-8174E861425A}"/>
              </a:ext>
            </a:extLst>
          </p:cNvPr>
          <p:cNvSpPr txBox="1"/>
          <p:nvPr/>
        </p:nvSpPr>
        <p:spPr>
          <a:xfrm>
            <a:off x="5186941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563D9A-2354-984B-F4FF-7862F2446F62}"/>
              </a:ext>
            </a:extLst>
          </p:cNvPr>
          <p:cNvSpPr txBox="1"/>
          <p:nvPr/>
        </p:nvSpPr>
        <p:spPr>
          <a:xfrm>
            <a:off x="6942178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116E2-4B9A-2528-B3FE-55B1E37EF864}"/>
              </a:ext>
            </a:extLst>
          </p:cNvPr>
          <p:cNvSpPr txBox="1"/>
          <p:nvPr/>
        </p:nvSpPr>
        <p:spPr>
          <a:xfrm>
            <a:off x="8760296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1D1AFB-A3FD-585D-0DD9-27BB647C25D7}"/>
              </a:ext>
            </a:extLst>
          </p:cNvPr>
          <p:cNvSpPr txBox="1"/>
          <p:nvPr/>
        </p:nvSpPr>
        <p:spPr>
          <a:xfrm>
            <a:off x="1882857" y="2564905"/>
            <a:ext cx="122881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Important!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37EC9-02F0-A1F5-CF20-BB9F53EA68A4}"/>
              </a:ext>
            </a:extLst>
          </p:cNvPr>
          <p:cNvSpPr txBox="1"/>
          <p:nvPr/>
        </p:nvSpPr>
        <p:spPr>
          <a:xfrm>
            <a:off x="3377363" y="2564905"/>
            <a:ext cx="1552561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 attribute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A2FA0A-B36C-CF02-219E-D71484F4B930}"/>
              </a:ext>
            </a:extLst>
          </p:cNvPr>
          <p:cNvSpPr txBox="1"/>
          <p:nvPr/>
        </p:nvSpPr>
        <p:spPr>
          <a:xfrm>
            <a:off x="5748025" y="2564905"/>
            <a:ext cx="390000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1AE652-75B7-1380-E989-A8223CBC4A44}"/>
              </a:ext>
            </a:extLst>
          </p:cNvPr>
          <p:cNvSpPr txBox="1"/>
          <p:nvPr/>
        </p:nvSpPr>
        <p:spPr>
          <a:xfrm>
            <a:off x="7203003" y="2204971"/>
            <a:ext cx="1211203" cy="738664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Class, pseudo-class, attribute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6A564C-85F3-7F66-98FD-681650376134}"/>
              </a:ext>
            </a:extLst>
          </p:cNvPr>
          <p:cNvSpPr txBox="1"/>
          <p:nvPr/>
        </p:nvSpPr>
        <p:spPr>
          <a:xfrm>
            <a:off x="8837500" y="2303295"/>
            <a:ext cx="1471643" cy="523220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Elements/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pseudo-elements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7F2632-A924-9EDA-5157-D69384F4BB67}"/>
              </a:ext>
            </a:extLst>
          </p:cNvPr>
          <p:cNvSpPr txBox="1"/>
          <p:nvPr/>
        </p:nvSpPr>
        <p:spPr>
          <a:xfrm>
            <a:off x="3999985" y="5229200"/>
            <a:ext cx="3698277" cy="646331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 number wins!</a:t>
            </a:r>
          </a:p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 goes to the rule closest to the tag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19C9AF1-1A76-481A-6AB1-7A1242A0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.</a:t>
            </a:r>
            <a:r>
              <a:rPr lang="en-CA" dirty="0" err="1"/>
              <a:t>myclass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9579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B34AA-F040-10CF-2A1E-4A7C34D8C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818DCC-355B-34F8-6CB1-61CBD7CA6AD3}"/>
              </a:ext>
            </a:extLst>
          </p:cNvPr>
          <p:cNvSpPr txBox="1"/>
          <p:nvPr/>
        </p:nvSpPr>
        <p:spPr>
          <a:xfrm>
            <a:off x="1703512" y="3068961"/>
            <a:ext cx="1512168" cy="1323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D5922-59A3-6CBC-322E-01B9097A02BD}"/>
              </a:ext>
            </a:extLst>
          </p:cNvPr>
          <p:cNvSpPr txBox="1"/>
          <p:nvPr/>
        </p:nvSpPr>
        <p:spPr>
          <a:xfrm>
            <a:off x="3431704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2375C4-0458-BDD4-4E7A-1421418F05B2}"/>
              </a:ext>
            </a:extLst>
          </p:cNvPr>
          <p:cNvSpPr txBox="1"/>
          <p:nvPr/>
        </p:nvSpPr>
        <p:spPr>
          <a:xfrm>
            <a:off x="5186941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F165F-175F-D69E-C236-69A0431F1DA9}"/>
              </a:ext>
            </a:extLst>
          </p:cNvPr>
          <p:cNvSpPr txBox="1"/>
          <p:nvPr/>
        </p:nvSpPr>
        <p:spPr>
          <a:xfrm>
            <a:off x="6942178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D411AC-3DAC-E373-A301-1B4762CD0C7C}"/>
              </a:ext>
            </a:extLst>
          </p:cNvPr>
          <p:cNvSpPr txBox="1"/>
          <p:nvPr/>
        </p:nvSpPr>
        <p:spPr>
          <a:xfrm>
            <a:off x="8760296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646F2A-F891-B31B-ACC9-6E666B21DFC5}"/>
              </a:ext>
            </a:extLst>
          </p:cNvPr>
          <p:cNvSpPr txBox="1"/>
          <p:nvPr/>
        </p:nvSpPr>
        <p:spPr>
          <a:xfrm>
            <a:off x="1882857" y="2564905"/>
            <a:ext cx="122881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Important!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3D1683-0379-612B-1D87-BF30E4890D61}"/>
              </a:ext>
            </a:extLst>
          </p:cNvPr>
          <p:cNvSpPr txBox="1"/>
          <p:nvPr/>
        </p:nvSpPr>
        <p:spPr>
          <a:xfrm>
            <a:off x="3377363" y="2564905"/>
            <a:ext cx="1552561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 attribute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27F05E-32D5-3309-D517-7D638C4C19AF}"/>
              </a:ext>
            </a:extLst>
          </p:cNvPr>
          <p:cNvSpPr txBox="1"/>
          <p:nvPr/>
        </p:nvSpPr>
        <p:spPr>
          <a:xfrm>
            <a:off x="5748025" y="2564905"/>
            <a:ext cx="390000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2FAE2F-49FF-82AE-04DF-EF1267EFB89A}"/>
              </a:ext>
            </a:extLst>
          </p:cNvPr>
          <p:cNvSpPr txBox="1"/>
          <p:nvPr/>
        </p:nvSpPr>
        <p:spPr>
          <a:xfrm>
            <a:off x="7203003" y="2204971"/>
            <a:ext cx="1211203" cy="738664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Class, pseudo-class, attribute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92D1A5-5923-52C6-929B-CCE13C6B475E}"/>
              </a:ext>
            </a:extLst>
          </p:cNvPr>
          <p:cNvSpPr txBox="1"/>
          <p:nvPr/>
        </p:nvSpPr>
        <p:spPr>
          <a:xfrm>
            <a:off x="8837500" y="2303295"/>
            <a:ext cx="1471643" cy="523220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Elements/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pseudo-elements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8A4F4C-9683-ECFA-9F4B-88C8265C4A83}"/>
              </a:ext>
            </a:extLst>
          </p:cNvPr>
          <p:cNvSpPr txBox="1"/>
          <p:nvPr/>
        </p:nvSpPr>
        <p:spPr>
          <a:xfrm>
            <a:off x="3999985" y="5229200"/>
            <a:ext cx="3698277" cy="646331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 number wins!</a:t>
            </a:r>
          </a:p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 goes to the rule closest to the tag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B101C5EC-53AE-3667-22A2-17BCD1F6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#myid </a:t>
            </a:r>
          </a:p>
        </p:txBody>
      </p:sp>
    </p:spTree>
    <p:extLst>
      <p:ext uri="{BB962C8B-B14F-4D97-AF65-F5344CB8AC3E}">
        <p14:creationId xmlns:p14="http://schemas.microsoft.com/office/powerpoint/2010/main" val="3896990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8C5-C0E9-A66A-2708-45D71F5AD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DAFBBC-B5BB-CF11-0E3F-C938ED7F7AEF}"/>
              </a:ext>
            </a:extLst>
          </p:cNvPr>
          <p:cNvSpPr txBox="1"/>
          <p:nvPr/>
        </p:nvSpPr>
        <p:spPr>
          <a:xfrm>
            <a:off x="1703512" y="3068961"/>
            <a:ext cx="1512168" cy="1323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315D7-CAA2-4BF7-DA93-6358CCE81CF2}"/>
              </a:ext>
            </a:extLst>
          </p:cNvPr>
          <p:cNvSpPr txBox="1"/>
          <p:nvPr/>
        </p:nvSpPr>
        <p:spPr>
          <a:xfrm>
            <a:off x="3431704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A86B3-258B-6D52-5E98-EA452A06E072}"/>
              </a:ext>
            </a:extLst>
          </p:cNvPr>
          <p:cNvSpPr txBox="1"/>
          <p:nvPr/>
        </p:nvSpPr>
        <p:spPr>
          <a:xfrm>
            <a:off x="5186941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EBAC2-3DB0-D342-4D9B-FBE8BB5B2F9B}"/>
              </a:ext>
            </a:extLst>
          </p:cNvPr>
          <p:cNvSpPr txBox="1"/>
          <p:nvPr/>
        </p:nvSpPr>
        <p:spPr>
          <a:xfrm>
            <a:off x="6942178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A9AFCE-BB83-DC37-13BC-886BBECFD302}"/>
              </a:ext>
            </a:extLst>
          </p:cNvPr>
          <p:cNvSpPr txBox="1"/>
          <p:nvPr/>
        </p:nvSpPr>
        <p:spPr>
          <a:xfrm>
            <a:off x="8760296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76CECE-FA70-6BAE-184A-F2FD5043E0E4}"/>
              </a:ext>
            </a:extLst>
          </p:cNvPr>
          <p:cNvSpPr txBox="1"/>
          <p:nvPr/>
        </p:nvSpPr>
        <p:spPr>
          <a:xfrm>
            <a:off x="1882857" y="2564905"/>
            <a:ext cx="122881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Important!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8FBD8A-2D3E-FAA8-DA09-1A6E8CBABAC5}"/>
              </a:ext>
            </a:extLst>
          </p:cNvPr>
          <p:cNvSpPr txBox="1"/>
          <p:nvPr/>
        </p:nvSpPr>
        <p:spPr>
          <a:xfrm>
            <a:off x="3377363" y="2564905"/>
            <a:ext cx="1552561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 attribute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FA2C50-862D-E511-9706-1EF9899975F3}"/>
              </a:ext>
            </a:extLst>
          </p:cNvPr>
          <p:cNvSpPr txBox="1"/>
          <p:nvPr/>
        </p:nvSpPr>
        <p:spPr>
          <a:xfrm>
            <a:off x="5748025" y="2564905"/>
            <a:ext cx="390000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320F75-27D5-5E02-44FC-47DD33642363}"/>
              </a:ext>
            </a:extLst>
          </p:cNvPr>
          <p:cNvSpPr txBox="1"/>
          <p:nvPr/>
        </p:nvSpPr>
        <p:spPr>
          <a:xfrm>
            <a:off x="7203003" y="2204971"/>
            <a:ext cx="1211203" cy="738664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Class, pseudo-class, attribute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9B2C88-EB70-D206-C288-F9124DF55EC4}"/>
              </a:ext>
            </a:extLst>
          </p:cNvPr>
          <p:cNvSpPr txBox="1"/>
          <p:nvPr/>
        </p:nvSpPr>
        <p:spPr>
          <a:xfrm>
            <a:off x="8837500" y="2303295"/>
            <a:ext cx="1471643" cy="523220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Elements/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pseudo-elements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5D522E-D4AD-9182-44DD-27CB40CE29AA}"/>
              </a:ext>
            </a:extLst>
          </p:cNvPr>
          <p:cNvSpPr txBox="1"/>
          <p:nvPr/>
        </p:nvSpPr>
        <p:spPr>
          <a:xfrm>
            <a:off x="3999985" y="5229200"/>
            <a:ext cx="3698277" cy="646331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 number wins!</a:t>
            </a:r>
          </a:p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 goes to the rule closest to the tag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6134A02-88EA-FC5C-5C9F-B9E18946A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#myid </a:t>
            </a:r>
          </a:p>
        </p:txBody>
      </p:sp>
    </p:spTree>
    <p:extLst>
      <p:ext uri="{BB962C8B-B14F-4D97-AF65-F5344CB8AC3E}">
        <p14:creationId xmlns:p14="http://schemas.microsoft.com/office/powerpoint/2010/main" val="2574302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F5CED-0DEA-4E1A-29B7-B8F12DA9A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FD121E-3081-009B-DF85-EB0ACA6E1D5A}"/>
              </a:ext>
            </a:extLst>
          </p:cNvPr>
          <p:cNvSpPr txBox="1"/>
          <p:nvPr/>
        </p:nvSpPr>
        <p:spPr>
          <a:xfrm>
            <a:off x="1703512" y="3068961"/>
            <a:ext cx="1512168" cy="1323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DBD517-8D18-18E0-85BF-60FEBB749AE3}"/>
              </a:ext>
            </a:extLst>
          </p:cNvPr>
          <p:cNvSpPr txBox="1"/>
          <p:nvPr/>
        </p:nvSpPr>
        <p:spPr>
          <a:xfrm>
            <a:off x="3431704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2A92A7-824A-5437-8682-4E570E955F42}"/>
              </a:ext>
            </a:extLst>
          </p:cNvPr>
          <p:cNvSpPr txBox="1"/>
          <p:nvPr/>
        </p:nvSpPr>
        <p:spPr>
          <a:xfrm>
            <a:off x="5186941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41FBF9-C855-1628-CBDD-316359A639AD}"/>
              </a:ext>
            </a:extLst>
          </p:cNvPr>
          <p:cNvSpPr txBox="1"/>
          <p:nvPr/>
        </p:nvSpPr>
        <p:spPr>
          <a:xfrm>
            <a:off x="6942178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3F293-3C28-0157-FB2C-86E83531D9B6}"/>
              </a:ext>
            </a:extLst>
          </p:cNvPr>
          <p:cNvSpPr txBox="1"/>
          <p:nvPr/>
        </p:nvSpPr>
        <p:spPr>
          <a:xfrm>
            <a:off x="8760296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473231-AD94-3985-959E-ED097E92DFCB}"/>
              </a:ext>
            </a:extLst>
          </p:cNvPr>
          <p:cNvSpPr txBox="1"/>
          <p:nvPr/>
        </p:nvSpPr>
        <p:spPr>
          <a:xfrm>
            <a:off x="1882857" y="2564905"/>
            <a:ext cx="122881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Important!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BFA86-CADC-FB1F-3C4D-3826EB748E6B}"/>
              </a:ext>
            </a:extLst>
          </p:cNvPr>
          <p:cNvSpPr txBox="1"/>
          <p:nvPr/>
        </p:nvSpPr>
        <p:spPr>
          <a:xfrm>
            <a:off x="3377363" y="2564905"/>
            <a:ext cx="1552561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 attribute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F0F466-0521-0167-E284-1B28BF32A465}"/>
              </a:ext>
            </a:extLst>
          </p:cNvPr>
          <p:cNvSpPr txBox="1"/>
          <p:nvPr/>
        </p:nvSpPr>
        <p:spPr>
          <a:xfrm>
            <a:off x="5748025" y="2564905"/>
            <a:ext cx="390000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1CE8BB-1C83-7658-ABC1-80AA45A1667E}"/>
              </a:ext>
            </a:extLst>
          </p:cNvPr>
          <p:cNvSpPr txBox="1"/>
          <p:nvPr/>
        </p:nvSpPr>
        <p:spPr>
          <a:xfrm>
            <a:off x="7203003" y="2204971"/>
            <a:ext cx="1211203" cy="738664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Class, pseudo-class, attribute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EFCE0-DC78-7A23-D081-D6277F27B4FA}"/>
              </a:ext>
            </a:extLst>
          </p:cNvPr>
          <p:cNvSpPr txBox="1"/>
          <p:nvPr/>
        </p:nvSpPr>
        <p:spPr>
          <a:xfrm>
            <a:off x="8837500" y="2303295"/>
            <a:ext cx="1471643" cy="523220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Elements/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pseudo-elements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0CD827-E089-67B8-2FBC-0AE917BB9527}"/>
              </a:ext>
            </a:extLst>
          </p:cNvPr>
          <p:cNvSpPr txBox="1"/>
          <p:nvPr/>
        </p:nvSpPr>
        <p:spPr>
          <a:xfrm>
            <a:off x="3999985" y="5229200"/>
            <a:ext cx="3698277" cy="646331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 number wins!</a:t>
            </a:r>
          </a:p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 goes to the rule closest to the tag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23954E15-EBA5-7058-2B52-077BD2433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#myID div </a:t>
            </a:r>
          </a:p>
        </p:txBody>
      </p:sp>
    </p:spTree>
    <p:extLst>
      <p:ext uri="{BB962C8B-B14F-4D97-AF65-F5344CB8AC3E}">
        <p14:creationId xmlns:p14="http://schemas.microsoft.com/office/powerpoint/2010/main" val="4123360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B1C43-9AEE-EA1E-0478-55A48E63E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8110D2-7085-8292-8514-BD9D92F2AFFF}"/>
              </a:ext>
            </a:extLst>
          </p:cNvPr>
          <p:cNvSpPr txBox="1"/>
          <p:nvPr/>
        </p:nvSpPr>
        <p:spPr>
          <a:xfrm>
            <a:off x="1703512" y="3068961"/>
            <a:ext cx="1512168" cy="1323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0F755-8156-0D90-B35A-9C0B257DB43C}"/>
              </a:ext>
            </a:extLst>
          </p:cNvPr>
          <p:cNvSpPr txBox="1"/>
          <p:nvPr/>
        </p:nvSpPr>
        <p:spPr>
          <a:xfrm>
            <a:off x="3431704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E56EAD-F698-DE1F-40FF-CEF1C0D909F2}"/>
              </a:ext>
            </a:extLst>
          </p:cNvPr>
          <p:cNvSpPr txBox="1"/>
          <p:nvPr/>
        </p:nvSpPr>
        <p:spPr>
          <a:xfrm>
            <a:off x="5186941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FE41A-D111-C6E0-9F10-0EFD2AB6E37A}"/>
              </a:ext>
            </a:extLst>
          </p:cNvPr>
          <p:cNvSpPr txBox="1"/>
          <p:nvPr/>
        </p:nvSpPr>
        <p:spPr>
          <a:xfrm>
            <a:off x="6942178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1C0DFB-02F5-2A87-56DA-3023233F78E7}"/>
              </a:ext>
            </a:extLst>
          </p:cNvPr>
          <p:cNvSpPr txBox="1"/>
          <p:nvPr/>
        </p:nvSpPr>
        <p:spPr>
          <a:xfrm>
            <a:off x="8760296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EAB8B-32F2-AF09-2F31-3969742E75E8}"/>
              </a:ext>
            </a:extLst>
          </p:cNvPr>
          <p:cNvSpPr txBox="1"/>
          <p:nvPr/>
        </p:nvSpPr>
        <p:spPr>
          <a:xfrm>
            <a:off x="1882857" y="2564905"/>
            <a:ext cx="122881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Important!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47395E-71BD-A7DE-65D3-D066E0463938}"/>
              </a:ext>
            </a:extLst>
          </p:cNvPr>
          <p:cNvSpPr txBox="1"/>
          <p:nvPr/>
        </p:nvSpPr>
        <p:spPr>
          <a:xfrm>
            <a:off x="3377363" y="2564905"/>
            <a:ext cx="1552561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 attribute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2C3443-0339-0358-68A4-58E7CFBDB84E}"/>
              </a:ext>
            </a:extLst>
          </p:cNvPr>
          <p:cNvSpPr txBox="1"/>
          <p:nvPr/>
        </p:nvSpPr>
        <p:spPr>
          <a:xfrm>
            <a:off x="5748025" y="2564905"/>
            <a:ext cx="390000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09580D-0631-2300-A4D4-EB71FC8E366E}"/>
              </a:ext>
            </a:extLst>
          </p:cNvPr>
          <p:cNvSpPr txBox="1"/>
          <p:nvPr/>
        </p:nvSpPr>
        <p:spPr>
          <a:xfrm>
            <a:off x="7203003" y="2204971"/>
            <a:ext cx="1211203" cy="738664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Class, pseudo-class, attribute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3FA101-F04D-6FEB-4C28-E384BA0D15D9}"/>
              </a:ext>
            </a:extLst>
          </p:cNvPr>
          <p:cNvSpPr txBox="1"/>
          <p:nvPr/>
        </p:nvSpPr>
        <p:spPr>
          <a:xfrm>
            <a:off x="8837500" y="2303295"/>
            <a:ext cx="1471643" cy="523220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Elements/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pseudo-elements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5396A0-56C9-8320-5E46-6BD0A4CD22D7}"/>
              </a:ext>
            </a:extLst>
          </p:cNvPr>
          <p:cNvSpPr txBox="1"/>
          <p:nvPr/>
        </p:nvSpPr>
        <p:spPr>
          <a:xfrm>
            <a:off x="3999985" y="5229200"/>
            <a:ext cx="3698277" cy="646331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 number wins!</a:t>
            </a:r>
          </a:p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 goes to the rule closest to the tag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2892F33-9D93-64B4-88C8-81E1F60F8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#myID div </a:t>
            </a:r>
          </a:p>
        </p:txBody>
      </p:sp>
    </p:spTree>
    <p:extLst>
      <p:ext uri="{BB962C8B-B14F-4D97-AF65-F5344CB8AC3E}">
        <p14:creationId xmlns:p14="http://schemas.microsoft.com/office/powerpoint/2010/main" val="1331058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83EA9-C6EE-294A-1873-EFCF4B3E3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F678DF-685A-564B-AA63-045396077322}"/>
              </a:ext>
            </a:extLst>
          </p:cNvPr>
          <p:cNvSpPr txBox="1"/>
          <p:nvPr/>
        </p:nvSpPr>
        <p:spPr>
          <a:xfrm>
            <a:off x="1703512" y="3068961"/>
            <a:ext cx="1512168" cy="1323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073B6-0385-7806-8A95-B36C9C6927F0}"/>
              </a:ext>
            </a:extLst>
          </p:cNvPr>
          <p:cNvSpPr txBox="1"/>
          <p:nvPr/>
        </p:nvSpPr>
        <p:spPr>
          <a:xfrm>
            <a:off x="3431704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4A49A2-E7C3-2C10-DCA2-238B7AC7DF75}"/>
              </a:ext>
            </a:extLst>
          </p:cNvPr>
          <p:cNvSpPr txBox="1"/>
          <p:nvPr/>
        </p:nvSpPr>
        <p:spPr>
          <a:xfrm>
            <a:off x="5186941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091D9-07B4-A269-8F11-CDBEB55620BA}"/>
              </a:ext>
            </a:extLst>
          </p:cNvPr>
          <p:cNvSpPr txBox="1"/>
          <p:nvPr/>
        </p:nvSpPr>
        <p:spPr>
          <a:xfrm>
            <a:off x="6942178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EA6C9C-D7F5-E1CA-D86A-FB1B2B8C984A}"/>
              </a:ext>
            </a:extLst>
          </p:cNvPr>
          <p:cNvSpPr txBox="1"/>
          <p:nvPr/>
        </p:nvSpPr>
        <p:spPr>
          <a:xfrm>
            <a:off x="8760296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019A09-C089-367B-C8E7-AC269EE635CB}"/>
              </a:ext>
            </a:extLst>
          </p:cNvPr>
          <p:cNvSpPr txBox="1"/>
          <p:nvPr/>
        </p:nvSpPr>
        <p:spPr>
          <a:xfrm>
            <a:off x="1882857" y="2564905"/>
            <a:ext cx="122881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Important!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637E9F-AB2A-9D7A-1E54-373DD20D6595}"/>
              </a:ext>
            </a:extLst>
          </p:cNvPr>
          <p:cNvSpPr txBox="1"/>
          <p:nvPr/>
        </p:nvSpPr>
        <p:spPr>
          <a:xfrm>
            <a:off x="3377363" y="2564905"/>
            <a:ext cx="1552561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 attribute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C30C84-ABA7-A737-20B5-47521F6DCAE1}"/>
              </a:ext>
            </a:extLst>
          </p:cNvPr>
          <p:cNvSpPr txBox="1"/>
          <p:nvPr/>
        </p:nvSpPr>
        <p:spPr>
          <a:xfrm>
            <a:off x="5748025" y="2564905"/>
            <a:ext cx="390000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EAADCA-2652-2AD0-84B6-D6AD5FC44E69}"/>
              </a:ext>
            </a:extLst>
          </p:cNvPr>
          <p:cNvSpPr txBox="1"/>
          <p:nvPr/>
        </p:nvSpPr>
        <p:spPr>
          <a:xfrm>
            <a:off x="7203003" y="2204971"/>
            <a:ext cx="1211203" cy="738664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Class, pseudo-class, attribute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62D817-4C40-47E3-6D60-7E57E697F921}"/>
              </a:ext>
            </a:extLst>
          </p:cNvPr>
          <p:cNvSpPr txBox="1"/>
          <p:nvPr/>
        </p:nvSpPr>
        <p:spPr>
          <a:xfrm>
            <a:off x="8837500" y="2303295"/>
            <a:ext cx="1471643" cy="523220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Elements/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pseudo-elements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88DCCF-2533-9A6E-007F-308CB4316A02}"/>
              </a:ext>
            </a:extLst>
          </p:cNvPr>
          <p:cNvSpPr txBox="1"/>
          <p:nvPr/>
        </p:nvSpPr>
        <p:spPr>
          <a:xfrm>
            <a:off x="3999985" y="5229200"/>
            <a:ext cx="3698277" cy="646331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 number wins!</a:t>
            </a:r>
          </a:p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 goes to the rule closest to the tag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BD22662-6E9A-C20E-60D4-4EFF0E315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&lt;p style=“color: green” </a:t>
            </a:r>
          </a:p>
        </p:txBody>
      </p:sp>
    </p:spTree>
    <p:extLst>
      <p:ext uri="{BB962C8B-B14F-4D97-AF65-F5344CB8AC3E}">
        <p14:creationId xmlns:p14="http://schemas.microsoft.com/office/powerpoint/2010/main" val="3726742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BC1B7-4ADE-D619-542F-579F38F5C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482EBF-CAE6-C0D3-138F-BD72937DE0D0}"/>
              </a:ext>
            </a:extLst>
          </p:cNvPr>
          <p:cNvSpPr txBox="1"/>
          <p:nvPr/>
        </p:nvSpPr>
        <p:spPr>
          <a:xfrm>
            <a:off x="1703512" y="3068961"/>
            <a:ext cx="1512168" cy="1323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9FEB8-C968-F01A-87D6-EB6414C70DAA}"/>
              </a:ext>
            </a:extLst>
          </p:cNvPr>
          <p:cNvSpPr txBox="1"/>
          <p:nvPr/>
        </p:nvSpPr>
        <p:spPr>
          <a:xfrm>
            <a:off x="3431704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182BD-8086-7817-1C57-CC4290362831}"/>
              </a:ext>
            </a:extLst>
          </p:cNvPr>
          <p:cNvSpPr txBox="1"/>
          <p:nvPr/>
        </p:nvSpPr>
        <p:spPr>
          <a:xfrm>
            <a:off x="5186941" y="3068961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97FA2-0065-66EA-22A8-A229F5770C1A}"/>
              </a:ext>
            </a:extLst>
          </p:cNvPr>
          <p:cNvSpPr txBox="1"/>
          <p:nvPr/>
        </p:nvSpPr>
        <p:spPr>
          <a:xfrm>
            <a:off x="6942178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C539E4-2060-1233-AF09-7A6D6BF40DBB}"/>
              </a:ext>
            </a:extLst>
          </p:cNvPr>
          <p:cNvSpPr txBox="1"/>
          <p:nvPr/>
        </p:nvSpPr>
        <p:spPr>
          <a:xfrm>
            <a:off x="8760296" y="3068960"/>
            <a:ext cx="151216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Ins="90000" rtlCol="0">
            <a:spAutoFit/>
          </a:bodyPr>
          <a:lstStyle/>
          <a:p>
            <a:pPr algn="ctr"/>
            <a:r>
              <a:rPr lang="en-CA" sz="8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ABEA09-B4CF-B50D-4002-5854B61FCAE1}"/>
              </a:ext>
            </a:extLst>
          </p:cNvPr>
          <p:cNvSpPr txBox="1"/>
          <p:nvPr/>
        </p:nvSpPr>
        <p:spPr>
          <a:xfrm>
            <a:off x="1882857" y="2564905"/>
            <a:ext cx="122881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Important!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0823EF-DE3D-9000-B9EC-17C19D73887A}"/>
              </a:ext>
            </a:extLst>
          </p:cNvPr>
          <p:cNvSpPr txBox="1"/>
          <p:nvPr/>
        </p:nvSpPr>
        <p:spPr>
          <a:xfrm>
            <a:off x="3377363" y="2564905"/>
            <a:ext cx="1552561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 attribute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3744F-3044-84D2-B95D-8C13164FDF6B}"/>
              </a:ext>
            </a:extLst>
          </p:cNvPr>
          <p:cNvSpPr txBox="1"/>
          <p:nvPr/>
        </p:nvSpPr>
        <p:spPr>
          <a:xfrm>
            <a:off x="5748025" y="2564905"/>
            <a:ext cx="390000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055B40-88F5-FA01-6833-597BC728B418}"/>
              </a:ext>
            </a:extLst>
          </p:cNvPr>
          <p:cNvSpPr txBox="1"/>
          <p:nvPr/>
        </p:nvSpPr>
        <p:spPr>
          <a:xfrm>
            <a:off x="7203003" y="2204971"/>
            <a:ext cx="1211203" cy="738664"/>
          </a:xfrm>
          <a:prstGeom prst="rect">
            <a:avLst/>
          </a:prstGeom>
          <a:noFill/>
        </p:spPr>
        <p:txBody>
          <a:bodyPr wrap="squar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Class, pseudo-class, attribute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E7A8A6-D744-D33C-45C1-A98F95659D0F}"/>
              </a:ext>
            </a:extLst>
          </p:cNvPr>
          <p:cNvSpPr txBox="1"/>
          <p:nvPr/>
        </p:nvSpPr>
        <p:spPr>
          <a:xfrm>
            <a:off x="8837500" y="2303295"/>
            <a:ext cx="1471643" cy="523220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Elements/</a:t>
            </a:r>
          </a:p>
          <a:p>
            <a:pPr algn="ctr"/>
            <a:r>
              <a:rPr lang="en-C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pseudo-elements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347214-2E69-93A8-5836-6E9A2C1AC40D}"/>
              </a:ext>
            </a:extLst>
          </p:cNvPr>
          <p:cNvSpPr txBox="1"/>
          <p:nvPr/>
        </p:nvSpPr>
        <p:spPr>
          <a:xfrm>
            <a:off x="3999985" y="5229200"/>
            <a:ext cx="3698277" cy="646331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 number wins!</a:t>
            </a:r>
          </a:p>
          <a:p>
            <a:pPr algn="ctr"/>
            <a:r>
              <a:rPr lang="en-C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 goes to the rule closest to the tag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A71AC66-45CF-5B92-2A38-D83BB85A8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&lt;p style=“color: green” </a:t>
            </a:r>
          </a:p>
        </p:txBody>
      </p:sp>
    </p:spTree>
    <p:extLst>
      <p:ext uri="{BB962C8B-B14F-4D97-AF65-F5344CB8AC3E}">
        <p14:creationId xmlns:p14="http://schemas.microsoft.com/office/powerpoint/2010/main" val="294818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658533-6B53-ACD3-7695-8BF28C9A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Quick Review of Box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F51014-ADF5-2B68-503A-73D28E696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53659"/>
            <a:ext cx="5505036" cy="4672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5CCCAA-9E30-0D2A-690B-C3C927F5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1220298"/>
            <a:ext cx="4389000" cy="5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65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21464-5E56-CEE9-C1E4-F58031F7B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Let’s try some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725D9-F95B-8049-310B-A346B49970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Specicifity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685724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93D52-2171-E39D-5751-6ED61846E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of fun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1AD44-7B60-26DF-C993-03A0C1CF7C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694F7-1C16-A592-B804-98135E6D2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0" b="95074" l="7914" r="95444">
                        <a14:foregroundMark x1="23261" y1="21429" x2="23261" y2="21429"/>
                        <a14:foregroundMark x1="35012" y1="16010" x2="35012" y2="16010"/>
                        <a14:foregroundMark x1="44844" y1="16995" x2="44844" y2="16995"/>
                        <a14:foregroundMark x1="60432" y1="16502" x2="60432" y2="16502"/>
                        <a14:foregroundMark x1="73381" y1="23399" x2="73381" y2="23399"/>
                        <a14:foregroundMark x1="78897" y1="15764" x2="78897" y2="15764"/>
                        <a14:foregroundMark x1="93525" y1="36453" x2="73381" y2="47783"/>
                        <a14:foregroundMark x1="73381" y1="47783" x2="44604" y2="51970"/>
                        <a14:foregroundMark x1="44604" y1="51970" x2="62830" y2="50985"/>
                        <a14:foregroundMark x1="62830" y1="50985" x2="28058" y2="49015"/>
                        <a14:foregroundMark x1="28058" y1="49015" x2="48921" y2="46059"/>
                        <a14:foregroundMark x1="48921" y1="46059" x2="24221" y2="50985"/>
                        <a14:foregroundMark x1="24221" y1="50985" x2="55396" y2="46798"/>
                        <a14:foregroundMark x1="55396" y1="46798" x2="31175" y2="60837"/>
                        <a14:foregroundMark x1="31175" y1="60837" x2="54436" y2="41872"/>
                        <a14:foregroundMark x1="54436" y1="41872" x2="47482" y2="63547"/>
                        <a14:foregroundMark x1="47482" y1="63547" x2="56835" y2="33990"/>
                        <a14:foregroundMark x1="56835" y1="33990" x2="71942" y2="56897"/>
                        <a14:foregroundMark x1="71942" y1="56897" x2="48441" y2="60591"/>
                        <a14:foregroundMark x1="48441" y1="60591" x2="66667" y2="49015"/>
                        <a14:foregroundMark x1="66667" y1="49015" x2="60911" y2="70690"/>
                        <a14:foregroundMark x1="60911" y1="70690" x2="69544" y2="60837"/>
                        <a14:foregroundMark x1="69544" y1="60837" x2="75060" y2="70690"/>
                        <a14:foregroundMark x1="84173" y1="53448" x2="61391" y2="77833"/>
                        <a14:foregroundMark x1="61391" y1="77833" x2="42926" y2="79803"/>
                        <a14:foregroundMark x1="42926" y1="79803" x2="25420" y2="69458"/>
                        <a14:foregroundMark x1="25420" y1="69458" x2="16787" y2="52217"/>
                        <a14:foregroundMark x1="16787" y1="52217" x2="21583" y2="31527"/>
                        <a14:foregroundMark x1="21583" y1="31527" x2="42206" y2="20197"/>
                        <a14:foregroundMark x1="40528" y1="5911" x2="27338" y2="10099"/>
                        <a14:foregroundMark x1="27338" y1="10099" x2="17746" y2="17734"/>
                        <a14:foregroundMark x1="17746" y1="17734" x2="9832" y2="32020"/>
                        <a14:foregroundMark x1="9832" y1="32020" x2="8153" y2="62069"/>
                        <a14:foregroundMark x1="8153" y1="62069" x2="9353" y2="64778"/>
                        <a14:foregroundMark x1="15827" y1="67488" x2="32854" y2="79803"/>
                        <a14:foregroundMark x1="32854" y1="79803" x2="64748" y2="85714"/>
                        <a14:foregroundMark x1="93046" y1="47537" x2="87290" y2="62562"/>
                        <a14:foregroundMark x1="87290" y1="62562" x2="75300" y2="73399"/>
                        <a14:foregroundMark x1="75300" y1="73399" x2="44604" y2="86946"/>
                        <a14:foregroundMark x1="26379" y1="83498" x2="43405" y2="89901"/>
                        <a14:foregroundMark x1="43405" y1="89901" x2="71703" y2="87192"/>
                        <a14:foregroundMark x1="71703" y1="87192" x2="76739" y2="83005"/>
                        <a14:foregroundMark x1="61391" y1="91379" x2="40048" y2="93103"/>
                        <a14:foregroundMark x1="31655" y1="67980" x2="62830" y2="75616"/>
                        <a14:foregroundMark x1="62830" y1="75616" x2="68825" y2="74877"/>
                        <a14:foregroundMark x1="41247" y1="95074" x2="53957" y2="95074"/>
                        <a14:foregroundMark x1="53957" y1="95074" x2="59233" y2="95074"/>
                        <a14:foregroundMark x1="14628" y1="31527" x2="25420" y2="19458"/>
                        <a14:foregroundMark x1="25420" y1="19458" x2="38369" y2="14039"/>
                        <a14:foregroundMark x1="38369" y1="14039" x2="51799" y2="12315"/>
                        <a14:foregroundMark x1="51799" y1="12315" x2="67146" y2="14286"/>
                        <a14:foregroundMark x1="67146" y1="14286" x2="79376" y2="29064"/>
                        <a14:foregroundMark x1="79376" y1="29064" x2="81295" y2="35222"/>
                        <a14:foregroundMark x1="40767" y1="5172" x2="54436" y2="4926"/>
                        <a14:foregroundMark x1="54436" y1="4926" x2="64269" y2="7143"/>
                        <a14:foregroundMark x1="52518" y1="12562" x2="23741" y2="37438"/>
                        <a14:foregroundMark x1="23741" y1="37438" x2="37410" y2="34483"/>
                        <a14:foregroundMark x1="37410" y1="34483" x2="62590" y2="36700"/>
                        <a14:foregroundMark x1="62590" y1="36700" x2="76739" y2="33251"/>
                        <a14:foregroundMark x1="76739" y1="33251" x2="78417" y2="33744"/>
                        <a14:foregroundMark x1="70743" y1="26108" x2="38129" y2="25369"/>
                        <a14:foregroundMark x1="28537" y1="13054" x2="58034" y2="9606"/>
                        <a14:foregroundMark x1="58034" y1="9606" x2="75540" y2="18719"/>
                        <a14:foregroundMark x1="63789" y1="18966" x2="63789" y2="18966"/>
                        <a14:foregroundMark x1="64029" y1="19458" x2="64029" y2="19458"/>
                        <a14:foregroundMark x1="64029" y1="19458" x2="64029" y2="19458"/>
                        <a14:foregroundMark x1="32134" y1="65271" x2="32134" y2="65271"/>
                        <a14:foregroundMark x1="95444" y1="47537" x2="94724" y2="551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51292">
            <a:off x="5123892" y="4729449"/>
            <a:ext cx="1944216" cy="189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71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59905C-F4AD-BCDB-7520-58424511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IC8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41F787-8F5C-0A85-2483-354D29A7A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839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173E10-70FD-6D91-EA4E-7C899D5E4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Quick Review of Box Model and inspect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CB4321-F86C-6056-0108-F66222CE26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 err="1"/>
              <a:t>boxmodel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BE7F3-3837-C0D7-C402-39A427411A5D}"/>
              </a:ext>
            </a:extLst>
          </p:cNvPr>
          <p:cNvSpPr txBox="1"/>
          <p:nvPr/>
        </p:nvSpPr>
        <p:spPr>
          <a:xfrm>
            <a:off x="3287688" y="6364521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Basic CSS: Margins in CSS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6817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610BB6-4B37-7EA4-0F48-D91B06F8D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69" y="3212976"/>
            <a:ext cx="11516461" cy="3281362"/>
          </a:xfrm>
          <a:ln w="38100">
            <a:solidFill>
              <a:schemeClr val="accent1"/>
            </a:solidFill>
          </a:ln>
        </p:spPr>
        <p:txBody>
          <a:bodyPr lIns="360000" tIns="360000" rIns="360000" bIns="180000">
            <a:normAutofit fontScale="77500" lnSpcReduction="20000"/>
          </a:bodyPr>
          <a:lstStyle/>
          <a:p>
            <a:pPr marL="0" indent="0">
              <a:buNone/>
            </a:pPr>
            <a:r>
              <a:rPr lang="en-US" b="1" cap="small" dirty="0"/>
              <a:t>Selector</a:t>
            </a:r>
            <a:r>
              <a:rPr lang="en-US" dirty="0"/>
              <a:t> 		Which element is being styled</a:t>
            </a:r>
          </a:p>
          <a:p>
            <a:pPr marL="0" indent="0">
              <a:buNone/>
            </a:pPr>
            <a:r>
              <a:rPr lang="en-US" dirty="0"/>
              <a:t>{} 			Declaration block</a:t>
            </a:r>
          </a:p>
          <a:p>
            <a:pPr marL="0" indent="0">
              <a:buNone/>
            </a:pPr>
            <a:r>
              <a:rPr lang="en-US" b="1" cap="small" dirty="0"/>
              <a:t>Declarations</a:t>
            </a:r>
            <a:r>
              <a:rPr lang="en-US" dirty="0"/>
              <a:t> 		value assigned to a specific CSS property</a:t>
            </a:r>
          </a:p>
          <a:p>
            <a:pPr marL="0" indent="0">
              <a:buNone/>
            </a:pPr>
            <a:r>
              <a:rPr lang="en-US" b="1" cap="small" dirty="0"/>
              <a:t>Properties</a:t>
            </a:r>
            <a:r>
              <a:rPr lang="en-US" dirty="0"/>
              <a:t> 		CSS standardized </a:t>
            </a:r>
          </a:p>
          <a:p>
            <a:pPr marL="0" indent="0">
              <a:buNone/>
            </a:pPr>
            <a:r>
              <a:rPr lang="en-US" dirty="0"/>
              <a:t>			See CSS reference sheet in References Module</a:t>
            </a:r>
          </a:p>
          <a:p>
            <a:pPr marL="0" indent="0">
              <a:buNone/>
            </a:pPr>
            <a:r>
              <a:rPr lang="en-US" dirty="0"/>
              <a:t>			</a:t>
            </a:r>
            <a:r>
              <a:rPr lang="en-US" dirty="0">
                <a:hlinkClick r:id="rId2"/>
              </a:rPr>
              <a:t>MDN Web Docs - Standard CSS Properties Complete </a:t>
            </a:r>
            <a:endParaRPr lang="en-US" dirty="0"/>
          </a:p>
          <a:p>
            <a:pPr marL="0" indent="0">
              <a:buNone/>
            </a:pPr>
            <a:r>
              <a:rPr lang="en-US" sz="3100" b="1" cap="small" dirty="0"/>
              <a:t>Values</a:t>
            </a:r>
            <a:r>
              <a:rPr lang="en-US" dirty="0"/>
              <a:t> -		Also CSS standardized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C26B2E-7995-8C4C-9723-761BB326F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Syntax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E39ECB-C442-2662-9442-7F8B9BADD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1180903"/>
            <a:ext cx="4324583" cy="1779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132278-7CA8-4157-82E0-13AAB55A1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149" y="1180903"/>
            <a:ext cx="4636850" cy="1779256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0B333B77-49BC-7AF7-A3ED-9F7105822A69}"/>
              </a:ext>
            </a:extLst>
          </p:cNvPr>
          <p:cNvSpPr/>
          <p:nvPr/>
        </p:nvSpPr>
        <p:spPr>
          <a:xfrm>
            <a:off x="1042417" y="1165054"/>
            <a:ext cx="229816" cy="1779256"/>
          </a:xfrm>
          <a:prstGeom prst="leftBrac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C833FB-5D45-7E8D-3033-8D7644345C31}"/>
              </a:ext>
            </a:extLst>
          </p:cNvPr>
          <p:cNvSpPr txBox="1"/>
          <p:nvPr/>
        </p:nvSpPr>
        <p:spPr>
          <a:xfrm>
            <a:off x="24616" y="1819567"/>
            <a:ext cx="963875" cy="369332"/>
          </a:xfrm>
          <a:prstGeom prst="rect">
            <a:avLst/>
          </a:prstGeom>
          <a:noFill/>
        </p:spPr>
        <p:txBody>
          <a:bodyPr wrap="none" rIns="90000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 Set</a:t>
            </a:r>
            <a:endParaRPr lang="en-CA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349550-C60B-AA15-CF89-2195BBF05638}"/>
              </a:ext>
            </a:extLst>
          </p:cNvPr>
          <p:cNvSpPr/>
          <p:nvPr/>
        </p:nvSpPr>
        <p:spPr>
          <a:xfrm>
            <a:off x="6600056" y="1556792"/>
            <a:ext cx="5400600" cy="1143000"/>
          </a:xfrm>
          <a:prstGeom prst="rect">
            <a:avLst/>
          </a:prstGeom>
          <a:solidFill>
            <a:srgbClr val="4F81B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Declaration</a:t>
            </a:r>
          </a:p>
          <a:p>
            <a:pPr algn="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block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9507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Pop Quiz!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What is this?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75" y="454885"/>
            <a:ext cx="4549364" cy="576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68075" y="2084851"/>
            <a:ext cx="672075" cy="288032"/>
          </a:xfrm>
          <a:prstGeom prst="rect">
            <a:avLst/>
          </a:prstGeom>
          <a:solidFill>
            <a:srgbClr val="FF00FF">
              <a:alpha val="31000"/>
            </a:srgbClr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/>
          <p:cNvSpPr/>
          <p:nvPr/>
        </p:nvSpPr>
        <p:spPr>
          <a:xfrm>
            <a:off x="7265557" y="740701"/>
            <a:ext cx="3630976" cy="672075"/>
          </a:xfrm>
          <a:prstGeom prst="rect">
            <a:avLst/>
          </a:prstGeom>
          <a:solidFill>
            <a:srgbClr val="FF00FF">
              <a:alpha val="31000"/>
            </a:srgbClr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6768075" y="3335486"/>
            <a:ext cx="4224469" cy="1341653"/>
          </a:xfrm>
          <a:prstGeom prst="rect">
            <a:avLst/>
          </a:prstGeom>
          <a:solidFill>
            <a:srgbClr val="FF00FF">
              <a:alpha val="31000"/>
            </a:srgbClr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>
            <a:off x="7265557" y="5253203"/>
            <a:ext cx="3630976" cy="288032"/>
          </a:xfrm>
          <a:prstGeom prst="rect">
            <a:avLst/>
          </a:prstGeom>
          <a:solidFill>
            <a:srgbClr val="FF00FF">
              <a:alpha val="31000"/>
            </a:srgbClr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7265557" y="5598809"/>
            <a:ext cx="3630976" cy="288032"/>
          </a:xfrm>
          <a:prstGeom prst="rect">
            <a:avLst/>
          </a:prstGeom>
          <a:solidFill>
            <a:srgbClr val="FF00FF">
              <a:alpha val="31000"/>
            </a:srgbClr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1559496" y="2551099"/>
            <a:ext cx="3041795" cy="2144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itchFamily="34" charset="0"/>
              <a:buChar char="•"/>
            </a:pPr>
            <a:r>
              <a:rPr lang="en-CA" sz="26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 Set</a:t>
            </a:r>
          </a:p>
          <a:p>
            <a:pPr marL="380990" indent="-380990">
              <a:buFont typeface="Arial" pitchFamily="34" charset="0"/>
              <a:buChar char="•"/>
            </a:pPr>
            <a:r>
              <a:rPr lang="en-CA" sz="26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Selector</a:t>
            </a:r>
          </a:p>
          <a:p>
            <a:pPr marL="380990" indent="-380990">
              <a:buFont typeface="Arial" pitchFamily="34" charset="0"/>
              <a:buChar char="•"/>
            </a:pPr>
            <a:r>
              <a:rPr lang="en-CA" sz="26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Declaration Block</a:t>
            </a:r>
          </a:p>
          <a:p>
            <a:pPr marL="380990" indent="-380990">
              <a:buFont typeface="Arial" pitchFamily="34" charset="0"/>
              <a:buChar char="•"/>
            </a:pPr>
            <a:r>
              <a:rPr lang="en-CA" sz="26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Declaration</a:t>
            </a:r>
          </a:p>
          <a:p>
            <a:pPr marL="380990" indent="-380990">
              <a:buFont typeface="Arial" pitchFamily="34" charset="0"/>
              <a:buChar char="•"/>
            </a:pPr>
            <a:r>
              <a:rPr lang="en-CA" sz="2667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</a:t>
            </a:r>
            <a:endParaRPr lang="en-US" sz="2667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719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D90169-34B2-FD20-31A9-0BD3FB8D5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Selectors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21004F-6E79-DCFB-C940-C5829E4409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7066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610BB6-4B37-7EA4-0F48-D91B06F8D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128712"/>
            <a:ext cx="11668539" cy="529113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800" b="1" cap="small" dirty="0"/>
              <a:t>By universal tag (*)</a:t>
            </a:r>
          </a:p>
          <a:p>
            <a:pPr>
              <a:lnSpc>
                <a:spcPct val="120000"/>
              </a:lnSpc>
            </a:pPr>
            <a:r>
              <a:rPr lang="en-US" sz="2800" b="1" cap="small" dirty="0"/>
              <a:t>Element Selector (by html tag)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accent1"/>
                </a:solidFill>
              </a:rPr>
              <a:t>Tag name  </a:t>
            </a:r>
            <a:r>
              <a:rPr lang="en-US" dirty="0"/>
              <a:t>Ex: div { color: blue; }</a:t>
            </a:r>
            <a:endParaRPr lang="en-US" dirty="0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b="1" cap="small" dirty="0"/>
              <a:t>Classes</a:t>
            </a:r>
          </a:p>
          <a:p>
            <a:pPr lvl="1"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Class name  preceded by a period (.)</a:t>
            </a:r>
            <a:r>
              <a:rPr lang="en-US" dirty="0"/>
              <a:t>	</a:t>
            </a:r>
            <a:r>
              <a:rPr lang="en-US" b="1" dirty="0"/>
              <a:t>Ex: .subtitle { color: blue; }</a:t>
            </a:r>
          </a:p>
          <a:p>
            <a:pPr>
              <a:lnSpc>
                <a:spcPct val="120000"/>
              </a:lnSpc>
            </a:pPr>
            <a:r>
              <a:rPr lang="en-US" sz="2800" b="1" dirty="0"/>
              <a:t>ID</a:t>
            </a:r>
          </a:p>
          <a:p>
            <a:pPr lvl="1"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</a:rPr>
              <a:t>ID name </a:t>
            </a:r>
            <a:r>
              <a:rPr lang="en-US" dirty="0"/>
              <a:t>	</a:t>
            </a:r>
            <a:r>
              <a:rPr lang="en-US" b="1" dirty="0"/>
              <a:t>Ex: #redLine { color: red; }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C26B2E-7995-8C4C-9723-761BB326F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33349"/>
            <a:ext cx="10972800" cy="1143000"/>
          </a:xfrm>
        </p:spPr>
        <p:txBody>
          <a:bodyPr/>
          <a:lstStyle/>
          <a:p>
            <a:r>
              <a:rPr lang="en-US" dirty="0"/>
              <a:t>Basic ways to target content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41736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E19FF"/>
      </a:hlink>
      <a:folHlink>
        <a:srgbClr val="FE19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Ins="90000" rtlCol="0">
        <a:spAutoFit/>
      </a:bodyPr>
      <a:lstStyle>
        <a:defPPr algn="l">
          <a:defRPr b="1" dirty="0" err="1" smtClean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143595</TotalTime>
  <Words>895</Words>
  <Application>Microsoft Office PowerPoint</Application>
  <PresentationFormat>Widescreen</PresentationFormat>
  <Paragraphs>264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Mistral</vt:lpstr>
      <vt:lpstr>Montserrat ExtraBold</vt:lpstr>
      <vt:lpstr>Office Theme</vt:lpstr>
      <vt:lpstr>2nd half…CSS!</vt:lpstr>
      <vt:lpstr>Rich’s Rant</vt:lpstr>
      <vt:lpstr>Week 8</vt:lpstr>
      <vt:lpstr>Quick Review of Box Model</vt:lpstr>
      <vt:lpstr>Quick Review of Box Model and inspect</vt:lpstr>
      <vt:lpstr>CSS Syntax</vt:lpstr>
      <vt:lpstr>Pop Quiz!</vt:lpstr>
      <vt:lpstr>Basic Selectors</vt:lpstr>
      <vt:lpstr>Basic ways to target content</vt:lpstr>
      <vt:lpstr>Combinator Selectors</vt:lpstr>
      <vt:lpstr>Combinator SElectors</vt:lpstr>
      <vt:lpstr>Yourturn1 - PartA</vt:lpstr>
      <vt:lpstr>Attribute Selectors</vt:lpstr>
      <vt:lpstr>Attribute Selectors</vt:lpstr>
      <vt:lpstr>Pseudo classes</vt:lpstr>
      <vt:lpstr>Pseudo-classes</vt:lpstr>
      <vt:lpstr>Pseudo-elements</vt:lpstr>
      <vt:lpstr>Pseudo-Elements</vt:lpstr>
      <vt:lpstr>Yourturn1 - PartB</vt:lpstr>
      <vt:lpstr>CSS Inheritance and css units</vt:lpstr>
      <vt:lpstr>CSS units</vt:lpstr>
      <vt:lpstr>CSS units</vt:lpstr>
      <vt:lpstr>CSS units</vt:lpstr>
      <vt:lpstr>CSS Inheritance</vt:lpstr>
      <vt:lpstr>When Rules collide!</vt:lpstr>
      <vt:lpstr>Figuring out the order of precedence!</vt:lpstr>
      <vt:lpstr>Who wins the Specificity Award? </vt:lpstr>
      <vt:lpstr>p </vt:lpstr>
      <vt:lpstr>p </vt:lpstr>
      <vt:lpstr>Article div p </vt:lpstr>
      <vt:lpstr>Article div p </vt:lpstr>
      <vt:lpstr>.myclass </vt:lpstr>
      <vt:lpstr>.myclass </vt:lpstr>
      <vt:lpstr>#myid </vt:lpstr>
      <vt:lpstr>#myid </vt:lpstr>
      <vt:lpstr>#myID div </vt:lpstr>
      <vt:lpstr>#myID div </vt:lpstr>
      <vt:lpstr>&lt;p style=“color: green” </vt:lpstr>
      <vt:lpstr>&lt;p style=“color: green” </vt:lpstr>
      <vt:lpstr>Let’s try some</vt:lpstr>
      <vt:lpstr>A bit of fun</vt:lpstr>
      <vt:lpstr>IC8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PROG11044:  Advanced Internet Web Applications – Web Services</dc:title>
  <dc:creator>Rich</dc:creator>
  <cp:lastModifiedBy>Rich Smith</cp:lastModifiedBy>
  <cp:revision>881</cp:revision>
  <cp:lastPrinted>2012-09-04T16:36:51Z</cp:lastPrinted>
  <dcterms:created xsi:type="dcterms:W3CDTF">2010-08-27T19:06:25Z</dcterms:created>
  <dcterms:modified xsi:type="dcterms:W3CDTF">2025-10-30T13:54:47Z</dcterms:modified>
</cp:coreProperties>
</file>